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Default Extension="gif" ContentType="image/gif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80" r:id="rId4"/>
    <p:sldId id="281" r:id="rId5"/>
    <p:sldId id="260" r:id="rId6"/>
    <p:sldId id="259" r:id="rId7"/>
    <p:sldId id="290" r:id="rId8"/>
    <p:sldId id="262" r:id="rId9"/>
    <p:sldId id="282" r:id="rId10"/>
    <p:sldId id="264" r:id="rId11"/>
    <p:sldId id="265" r:id="rId12"/>
    <p:sldId id="283" r:id="rId13"/>
    <p:sldId id="285" r:id="rId14"/>
    <p:sldId id="286" r:id="rId15"/>
    <p:sldId id="287" r:id="rId16"/>
    <p:sldId id="288" r:id="rId17"/>
    <p:sldId id="289" r:id="rId18"/>
    <p:sldId id="267" r:id="rId19"/>
    <p:sldId id="268" r:id="rId20"/>
    <p:sldId id="271" r:id="rId21"/>
    <p:sldId id="269" r:id="rId22"/>
    <p:sldId id="270" r:id="rId23"/>
  </p:sldIdLst>
  <p:sldSz cx="9144000" cy="6858000" type="screen4x3"/>
  <p:notesSz cx="6858000" cy="9144000"/>
  <p:custShowLst>
    <p:custShow name="Presentazione personalizzata 1" id="0">
      <p:sldLst>
        <p:sld r:id="rId2"/>
        <p:sld r:id="rId3"/>
        <p:sld r:id="rId6"/>
        <p:sld r:id="rId7"/>
        <p:sld r:id="rId9"/>
        <p:sld r:id="rId11"/>
        <p:sld r:id="rId12"/>
        <p:sld r:id="rId21"/>
        <p:sld r:id="rId22"/>
        <p:sld r:id="rId23"/>
      </p:sldLst>
    </p:custShow>
  </p:custShow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E5B20C-4840-4E47-9C51-B722EA395048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A3CF0162-3926-47EC-832F-58541B3C6076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Realizzazione di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tecniche colturali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finalizzate a rallentare la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maturazione tecnologica 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dell’uva in un’ottica di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gestione sostenibile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delle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risorse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idriche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e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nutrizionali</a:t>
          </a:r>
          <a:endParaRPr lang="it-IT" sz="15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93A5D2E2-6F88-4B7E-9823-698FCAF8BE94}" type="parTrans" cxnId="{D3FE691E-4D2E-4620-8F5D-4ABBEFC6B6E5}">
      <dgm:prSet/>
      <dgm:spPr/>
      <dgm:t>
        <a:bodyPr/>
        <a:lstStyle/>
        <a:p>
          <a:endParaRPr lang="it-IT"/>
        </a:p>
      </dgm:t>
    </dgm:pt>
    <dgm:pt modelId="{C5F595F8-ACF7-483A-B6E3-75D9B950CF95}" type="sibTrans" cxnId="{D3FE691E-4D2E-4620-8F5D-4ABBEFC6B6E5}">
      <dgm:prSet/>
      <dgm:spPr/>
      <dgm:t>
        <a:bodyPr/>
        <a:lstStyle/>
        <a:p>
          <a:endParaRPr lang="it-IT"/>
        </a:p>
      </dgm:t>
    </dgm:pt>
    <dgm:pt modelId="{66780CA9-8FDF-48C3-8361-B07FCB01F29E}">
      <dgm:prSet phldrT="[Testo]" custT="1"/>
      <dgm:spPr/>
      <dgm:t>
        <a:bodyPr/>
        <a:lstStyle/>
        <a:p>
          <a:pPr algn="ctr"/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Corretta gestione dell’uva in cantina tramite il trasferimento di specifici protocolli operativi atti a ridurre il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carico inquinante</a:t>
          </a:r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 delle acque di lavorazione e a mitigare l’effetto del cambiamento climatico</a:t>
          </a:r>
        </a:p>
      </dgm:t>
    </dgm:pt>
    <dgm:pt modelId="{5FDAE3FD-3B12-40E9-B4EF-ACB1F9FE1684}" type="parTrans" cxnId="{D3CF3AA1-2796-4A66-B345-8038F4647819}">
      <dgm:prSet/>
      <dgm:spPr/>
      <dgm:t>
        <a:bodyPr/>
        <a:lstStyle/>
        <a:p>
          <a:endParaRPr lang="it-IT"/>
        </a:p>
      </dgm:t>
    </dgm:pt>
    <dgm:pt modelId="{DF4A70F3-C246-4AA1-8075-BB871EA25145}" type="sibTrans" cxnId="{D3CF3AA1-2796-4A66-B345-8038F4647819}">
      <dgm:prSet/>
      <dgm:spPr/>
      <dgm:t>
        <a:bodyPr/>
        <a:lstStyle/>
        <a:p>
          <a:endParaRPr lang="it-IT"/>
        </a:p>
      </dgm:t>
    </dgm:pt>
    <dgm:pt modelId="{5630D9EF-CA0A-47B2-8B41-72F7197EF186}" type="pres">
      <dgm:prSet presAssocID="{E7E5B20C-4840-4E47-9C51-B722EA39504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0497C92-C29E-47D4-BC70-2AA58267DB35}" type="pres">
      <dgm:prSet presAssocID="{A3CF0162-3926-47EC-832F-58541B3C607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BFA670E-3611-40BB-9668-DA1FD6ECC8A8}" type="pres">
      <dgm:prSet presAssocID="{C5F595F8-ACF7-483A-B6E3-75D9B950CF95}" presName="spacer" presStyleCnt="0"/>
      <dgm:spPr/>
    </dgm:pt>
    <dgm:pt modelId="{5C044408-9399-48EA-A6E3-4074A67CEA30}" type="pres">
      <dgm:prSet presAssocID="{66780CA9-8FDF-48C3-8361-B07FCB01F29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3FE691E-4D2E-4620-8F5D-4ABBEFC6B6E5}" srcId="{E7E5B20C-4840-4E47-9C51-B722EA395048}" destId="{A3CF0162-3926-47EC-832F-58541B3C6076}" srcOrd="0" destOrd="0" parTransId="{93A5D2E2-6F88-4B7E-9823-698FCAF8BE94}" sibTransId="{C5F595F8-ACF7-483A-B6E3-75D9B950CF95}"/>
    <dgm:cxn modelId="{4B8AED49-557C-468F-AA0D-C52D493CB14E}" type="presOf" srcId="{66780CA9-8FDF-48C3-8361-B07FCB01F29E}" destId="{5C044408-9399-48EA-A6E3-4074A67CEA30}" srcOrd="0" destOrd="0" presId="urn:microsoft.com/office/officeart/2005/8/layout/vList2"/>
    <dgm:cxn modelId="{D3CF3AA1-2796-4A66-B345-8038F4647819}" srcId="{E7E5B20C-4840-4E47-9C51-B722EA395048}" destId="{66780CA9-8FDF-48C3-8361-B07FCB01F29E}" srcOrd="1" destOrd="0" parTransId="{5FDAE3FD-3B12-40E9-B4EF-ACB1F9FE1684}" sibTransId="{DF4A70F3-C246-4AA1-8075-BB871EA25145}"/>
    <dgm:cxn modelId="{BF0DEB54-7362-4F97-AAA5-EEE37424A6AD}" type="presOf" srcId="{E7E5B20C-4840-4E47-9C51-B722EA395048}" destId="{5630D9EF-CA0A-47B2-8B41-72F7197EF186}" srcOrd="0" destOrd="0" presId="urn:microsoft.com/office/officeart/2005/8/layout/vList2"/>
    <dgm:cxn modelId="{339E748B-FBD1-4831-A9CF-6A2BE030E78E}" type="presOf" srcId="{A3CF0162-3926-47EC-832F-58541B3C6076}" destId="{F0497C92-C29E-47D4-BC70-2AA58267DB35}" srcOrd="0" destOrd="0" presId="urn:microsoft.com/office/officeart/2005/8/layout/vList2"/>
    <dgm:cxn modelId="{9CD208D5-9B56-4080-90CB-9B47612E302A}" type="presParOf" srcId="{5630D9EF-CA0A-47B2-8B41-72F7197EF186}" destId="{F0497C92-C29E-47D4-BC70-2AA58267DB35}" srcOrd="0" destOrd="0" presId="urn:microsoft.com/office/officeart/2005/8/layout/vList2"/>
    <dgm:cxn modelId="{E4E5ED30-D0B4-4084-A63D-3B2DFD91EA0A}" type="presParOf" srcId="{5630D9EF-CA0A-47B2-8B41-72F7197EF186}" destId="{4BFA670E-3611-40BB-9668-DA1FD6ECC8A8}" srcOrd="1" destOrd="0" presId="urn:microsoft.com/office/officeart/2005/8/layout/vList2"/>
    <dgm:cxn modelId="{22154262-2E68-460A-81A1-A339AB42B872}" type="presParOf" srcId="{5630D9EF-CA0A-47B2-8B41-72F7197EF186}" destId="{5C044408-9399-48EA-A6E3-4074A67CEA30}" srcOrd="2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3C07D282-0B99-481A-B50C-AB6F5EA1231B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1) Individuazione del vigneto e monitoraggio giornaliero dei dati </a:t>
          </a:r>
          <a:r>
            <a:rPr lang="it-IT" sz="1800" b="0" dirty="0" err="1" smtClean="0">
              <a:solidFill>
                <a:schemeClr val="tx1"/>
              </a:solidFill>
              <a:latin typeface="Century Schoolbook" pitchFamily="18" charset="0"/>
            </a:rPr>
            <a:t>meteoclimatici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.                                  La prova verrà condotta su vitigno </a:t>
          </a:r>
          <a:r>
            <a:rPr lang="it-IT" sz="1800" b="1" dirty="0" smtClean="0">
              <a:solidFill>
                <a:schemeClr val="tx1"/>
              </a:solidFill>
              <a:latin typeface="Century Schoolbook" pitchFamily="18" charset="0"/>
            </a:rPr>
            <a:t>LAMBRUSCO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DISTAL UNIBO)</a:t>
          </a:r>
          <a:endParaRPr lang="it-IT" sz="1200" b="0" i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BA9EF858-1A69-422F-AD92-FD0E526BF6E9}" type="parTrans" cxnId="{FF5C416A-3C50-4029-B518-4C470F317FAB}">
      <dgm:prSet/>
      <dgm:spPr/>
      <dgm:t>
        <a:bodyPr/>
        <a:lstStyle/>
        <a:p>
          <a:pPr algn="ctr"/>
          <a:endParaRPr lang="it-IT" sz="1800" dirty="0"/>
        </a:p>
      </dgm:t>
    </dgm:pt>
    <dgm:pt modelId="{358CB2BE-875F-48A0-B96C-DB0C90E2AC3C}" type="sibTrans" cxnId="{FF5C416A-3C50-4029-B518-4C470F317FAB}">
      <dgm:prSet/>
      <dgm:spPr/>
      <dgm:t>
        <a:bodyPr/>
        <a:lstStyle/>
        <a:p>
          <a:pPr algn="ctr"/>
          <a:endParaRPr lang="it-IT" sz="1800" dirty="0"/>
        </a:p>
      </dgm:t>
    </dgm:pt>
    <dgm:pt modelId="{C5148A77-3F3A-455E-9430-1D9AE259A73F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2) Monitoraggio delle curve di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maturazione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i="1" dirty="0"/>
        </a:p>
      </dgm:t>
    </dgm:pt>
    <dgm:pt modelId="{3BE1A006-616A-44FD-AA51-AF4ED7DA21F2}" type="parTrans" cxnId="{AE395DFB-C468-4100-8245-7FA7A04087A4}">
      <dgm:prSet/>
      <dgm:spPr/>
      <dgm:t>
        <a:bodyPr/>
        <a:lstStyle/>
        <a:p>
          <a:pPr algn="ctr"/>
          <a:endParaRPr lang="it-IT" sz="1800" dirty="0"/>
        </a:p>
      </dgm:t>
    </dgm:pt>
    <dgm:pt modelId="{3407C29E-D07C-48A5-9D9E-96E363475783}" type="sibTrans" cxnId="{AE395DFB-C468-4100-8245-7FA7A04087A4}">
      <dgm:prSet/>
      <dgm:spPr/>
      <dgm:t>
        <a:bodyPr/>
        <a:lstStyle/>
        <a:p>
          <a:pPr algn="ctr"/>
          <a:endParaRPr lang="it-IT" sz="1800" dirty="0"/>
        </a:p>
      </dgm:t>
    </dgm:pt>
    <dgm:pt modelId="{2B03A30F-92FA-4BE0-9C8A-A3464E7870C7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3) Raccolta manuale delle uve (200 kg) con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distribuzione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di ghiaccio secco in </a:t>
          </a:r>
          <a:r>
            <a:rPr lang="it-IT" sz="1800" b="0" dirty="0" err="1" smtClean="0">
              <a:solidFill>
                <a:schemeClr val="tx1"/>
              </a:solidFill>
              <a:latin typeface="Century Schoolbook" pitchFamily="18" charset="0"/>
            </a:rPr>
            <a:t>pellet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 nella sola tesi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innovativa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b="0" i="1" dirty="0" smtClean="0">
            <a:solidFill>
              <a:schemeClr val="tx1"/>
            </a:solidFill>
            <a:latin typeface="Century Schoolbook" pitchFamily="18" charset="0"/>
          </a:endParaRPr>
        </a:p>
      </dgm:t>
    </dgm:pt>
    <dgm:pt modelId="{E8ADB62C-0FB7-4F11-BF25-536DE4084314}" type="parTrans" cxnId="{500E210B-95A9-4682-9AFD-F00D7CD49745}">
      <dgm:prSet/>
      <dgm:spPr/>
      <dgm:t>
        <a:bodyPr/>
        <a:lstStyle/>
        <a:p>
          <a:pPr algn="ctr"/>
          <a:endParaRPr lang="it-IT" sz="1800" dirty="0"/>
        </a:p>
      </dgm:t>
    </dgm:pt>
    <dgm:pt modelId="{65FB1047-8CA2-4897-B6C3-DE033CE2BAEC}" type="sibTrans" cxnId="{500E210B-95A9-4682-9AFD-F00D7CD49745}">
      <dgm:prSet/>
      <dgm:spPr/>
      <dgm:t>
        <a:bodyPr/>
        <a:lstStyle/>
        <a:p>
          <a:pPr algn="ctr"/>
          <a:endParaRPr lang="it-IT" sz="18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ACA2E0-C1C2-4650-847B-3F023A927B30}" type="pres">
      <dgm:prSet presAssocID="{3C07D282-0B99-481A-B50C-AB6F5EA1231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FBE872-049D-4BF0-9D69-1EBC6D0082C9}" type="pres">
      <dgm:prSet presAssocID="{358CB2BE-875F-48A0-B96C-DB0C90E2AC3C}" presName="spacer" presStyleCnt="0"/>
      <dgm:spPr/>
    </dgm:pt>
    <dgm:pt modelId="{6341CB63-EFD2-47F3-8734-DF8A4DD247B3}" type="pres">
      <dgm:prSet presAssocID="{C5148A77-3F3A-455E-9430-1D9AE259A73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CC5686-0021-4F62-B4FC-DECBEA3851C2}" type="pres">
      <dgm:prSet presAssocID="{3407C29E-D07C-48A5-9D9E-96E363475783}" presName="spacer" presStyleCnt="0"/>
      <dgm:spPr/>
    </dgm:pt>
    <dgm:pt modelId="{0F000565-42A0-4CE9-A4C2-459CB6F085E2}" type="pres">
      <dgm:prSet presAssocID="{2B03A30F-92FA-4BE0-9C8A-A3464E7870C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00E210B-95A9-4682-9AFD-F00D7CD49745}" srcId="{FAC677C7-D753-4AD0-B7B7-1C51A447099B}" destId="{2B03A30F-92FA-4BE0-9C8A-A3464E7870C7}" srcOrd="2" destOrd="0" parTransId="{E8ADB62C-0FB7-4F11-BF25-536DE4084314}" sibTransId="{65FB1047-8CA2-4897-B6C3-DE033CE2BAEC}"/>
    <dgm:cxn modelId="{73F892E9-0937-41E8-B344-B2CAF8EEE851}" type="presOf" srcId="{2B03A30F-92FA-4BE0-9C8A-A3464E7870C7}" destId="{0F000565-42A0-4CE9-A4C2-459CB6F085E2}" srcOrd="0" destOrd="0" presId="urn:microsoft.com/office/officeart/2005/8/layout/vList2"/>
    <dgm:cxn modelId="{86145153-2EBF-466F-804A-1F12048E3A78}" type="presOf" srcId="{FAC677C7-D753-4AD0-B7B7-1C51A447099B}" destId="{0F3A8073-3A42-4139-B933-DBFC00370075}" srcOrd="0" destOrd="0" presId="urn:microsoft.com/office/officeart/2005/8/layout/vList2"/>
    <dgm:cxn modelId="{FF5C416A-3C50-4029-B518-4C470F317FAB}" srcId="{FAC677C7-D753-4AD0-B7B7-1C51A447099B}" destId="{3C07D282-0B99-481A-B50C-AB6F5EA1231B}" srcOrd="0" destOrd="0" parTransId="{BA9EF858-1A69-422F-AD92-FD0E526BF6E9}" sibTransId="{358CB2BE-875F-48A0-B96C-DB0C90E2AC3C}"/>
    <dgm:cxn modelId="{D1530AD7-D0F6-4ED2-BDB2-9549158FC785}" type="presOf" srcId="{C5148A77-3F3A-455E-9430-1D9AE259A73F}" destId="{6341CB63-EFD2-47F3-8734-DF8A4DD247B3}" srcOrd="0" destOrd="0" presId="urn:microsoft.com/office/officeart/2005/8/layout/vList2"/>
    <dgm:cxn modelId="{AE395DFB-C468-4100-8245-7FA7A04087A4}" srcId="{FAC677C7-D753-4AD0-B7B7-1C51A447099B}" destId="{C5148A77-3F3A-455E-9430-1D9AE259A73F}" srcOrd="1" destOrd="0" parTransId="{3BE1A006-616A-44FD-AA51-AF4ED7DA21F2}" sibTransId="{3407C29E-D07C-48A5-9D9E-96E363475783}"/>
    <dgm:cxn modelId="{B77ABE81-A466-400F-8833-46D7C1429451}" type="presOf" srcId="{3C07D282-0B99-481A-B50C-AB6F5EA1231B}" destId="{A8ACA2E0-C1C2-4650-847B-3F023A927B30}" srcOrd="0" destOrd="0" presId="urn:microsoft.com/office/officeart/2005/8/layout/vList2"/>
    <dgm:cxn modelId="{FA7C6B4C-E4CD-4603-A4CF-9A1AC60211C4}" type="presParOf" srcId="{0F3A8073-3A42-4139-B933-DBFC00370075}" destId="{A8ACA2E0-C1C2-4650-847B-3F023A927B30}" srcOrd="0" destOrd="0" presId="urn:microsoft.com/office/officeart/2005/8/layout/vList2"/>
    <dgm:cxn modelId="{29B594F8-9DAC-456B-AE1C-4A31AB2BB3CE}" type="presParOf" srcId="{0F3A8073-3A42-4139-B933-DBFC00370075}" destId="{CCFBE872-049D-4BF0-9D69-1EBC6D0082C9}" srcOrd="1" destOrd="0" presId="urn:microsoft.com/office/officeart/2005/8/layout/vList2"/>
    <dgm:cxn modelId="{32F9BD9F-6DD3-44DB-BFD4-BE689B7CDCC8}" type="presParOf" srcId="{0F3A8073-3A42-4139-B933-DBFC00370075}" destId="{6341CB63-EFD2-47F3-8734-DF8A4DD247B3}" srcOrd="2" destOrd="0" presId="urn:microsoft.com/office/officeart/2005/8/layout/vList2"/>
    <dgm:cxn modelId="{9378275A-A942-4071-92E5-1B6D62950C3B}" type="presParOf" srcId="{0F3A8073-3A42-4139-B933-DBFC00370075}" destId="{BFCC5686-0021-4F62-B4FC-DECBEA3851C2}" srcOrd="3" destOrd="0" presId="urn:microsoft.com/office/officeart/2005/8/layout/vList2"/>
    <dgm:cxn modelId="{9640E204-CBA6-42B1-B16F-5E1295EDAEC6}" type="presParOf" srcId="{0F3A8073-3A42-4139-B933-DBFC00370075}" destId="{0F000565-42A0-4CE9-A4C2-459CB6F085E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3C07D282-0B99-481A-B50C-AB6F5EA1231B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4) Prove di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vinificazione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ASTRA)</a:t>
          </a:r>
          <a:endParaRPr lang="it-IT" sz="1200" b="0" i="1" dirty="0" smtClean="0">
            <a:solidFill>
              <a:schemeClr val="tx1"/>
            </a:solidFill>
            <a:latin typeface="Century Schoolbook" pitchFamily="18" charset="0"/>
          </a:endParaRPr>
        </a:p>
      </dgm:t>
    </dgm:pt>
    <dgm:pt modelId="{358CB2BE-875F-48A0-B96C-DB0C90E2AC3C}" type="sibTrans" cxnId="{FF5C416A-3C50-4029-B518-4C470F317FAB}">
      <dgm:prSet/>
      <dgm:spPr/>
      <dgm:t>
        <a:bodyPr/>
        <a:lstStyle/>
        <a:p>
          <a:pPr algn="ctr"/>
          <a:endParaRPr lang="it-IT" dirty="0"/>
        </a:p>
      </dgm:t>
    </dgm:pt>
    <dgm:pt modelId="{BA9EF858-1A69-422F-AD92-FD0E526BF6E9}" type="parTrans" cxnId="{FF5C416A-3C50-4029-B518-4C470F317FAB}">
      <dgm:prSet/>
      <dgm:spPr/>
      <dgm:t>
        <a:bodyPr/>
        <a:lstStyle/>
        <a:p>
          <a:pPr algn="ctr"/>
          <a:endParaRPr lang="it-IT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ACA2E0-C1C2-4650-847B-3F023A927B30}" type="pres">
      <dgm:prSet presAssocID="{3C07D282-0B99-481A-B50C-AB6F5EA1231B}" presName="parentText" presStyleLbl="node1" presStyleIdx="0" presStyleCnt="1" custScaleY="44116" custLinFactNeighborY="43038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F5C416A-3C50-4029-B518-4C470F317FAB}" srcId="{FAC677C7-D753-4AD0-B7B7-1C51A447099B}" destId="{3C07D282-0B99-481A-B50C-AB6F5EA1231B}" srcOrd="0" destOrd="0" parTransId="{BA9EF858-1A69-422F-AD92-FD0E526BF6E9}" sibTransId="{358CB2BE-875F-48A0-B96C-DB0C90E2AC3C}"/>
    <dgm:cxn modelId="{97DCB095-8ACB-490D-A8E5-2CF1E52B6803}" type="presOf" srcId="{FAC677C7-D753-4AD0-B7B7-1C51A447099B}" destId="{0F3A8073-3A42-4139-B933-DBFC00370075}" srcOrd="0" destOrd="0" presId="urn:microsoft.com/office/officeart/2005/8/layout/vList2"/>
    <dgm:cxn modelId="{22E286EC-0FD9-45D1-B756-8B2526CE67C3}" type="presOf" srcId="{3C07D282-0B99-481A-B50C-AB6F5EA1231B}" destId="{A8ACA2E0-C1C2-4650-847B-3F023A927B30}" srcOrd="0" destOrd="0" presId="urn:microsoft.com/office/officeart/2005/8/layout/vList2"/>
    <dgm:cxn modelId="{394ACABC-7D22-44E0-A88D-F8F588119841}" type="presParOf" srcId="{0F3A8073-3A42-4139-B933-DBFC00370075}" destId="{A8ACA2E0-C1C2-4650-847B-3F023A927B3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81941008-5D45-4E4B-85A1-EFC25581E179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6) Elaborazione statistica dei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dati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UCSC, DISTAL UNIBO e UNIMORE) </a:t>
          </a:r>
          <a:endParaRPr lang="it-IT" sz="1200" i="1" dirty="0"/>
        </a:p>
      </dgm:t>
    </dgm:pt>
    <dgm:pt modelId="{C676E065-DC2C-4037-9785-6310120A1697}" type="parTrans" cxnId="{8F2316D0-5537-4858-8BD0-99766B5098A6}">
      <dgm:prSet/>
      <dgm:spPr/>
      <dgm:t>
        <a:bodyPr/>
        <a:lstStyle/>
        <a:p>
          <a:pPr algn="ctr"/>
          <a:endParaRPr lang="it-IT" sz="1800" dirty="0"/>
        </a:p>
      </dgm:t>
    </dgm:pt>
    <dgm:pt modelId="{41E124EE-D8B6-45EE-BA29-7707A926CD5A}" type="sibTrans" cxnId="{8F2316D0-5537-4858-8BD0-99766B5098A6}">
      <dgm:prSet/>
      <dgm:spPr/>
      <dgm:t>
        <a:bodyPr/>
        <a:lstStyle/>
        <a:p>
          <a:pPr algn="ctr"/>
          <a:endParaRPr lang="it-IT" sz="1800" dirty="0"/>
        </a:p>
      </dgm:t>
    </dgm:pt>
    <dgm:pt modelId="{05AF8B50-9DBE-4DA6-A1DD-9EE561F3D0B8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5) Analisi dei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vini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ASTRA, UCSC, DISTAL UNIBO e UNIMORE)</a:t>
          </a:r>
          <a:endParaRPr lang="it-IT" sz="1200" i="1" dirty="0"/>
        </a:p>
      </dgm:t>
    </dgm:pt>
    <dgm:pt modelId="{016D1703-B21F-48B4-B5B4-AFF1BA1097BB}" type="parTrans" cxnId="{F755C350-BD42-48ED-BE4F-C875590767DC}">
      <dgm:prSet/>
      <dgm:spPr/>
      <dgm:t>
        <a:bodyPr/>
        <a:lstStyle/>
        <a:p>
          <a:pPr algn="ctr"/>
          <a:endParaRPr lang="it-IT" sz="1800" dirty="0"/>
        </a:p>
      </dgm:t>
    </dgm:pt>
    <dgm:pt modelId="{B1227BB9-E3A4-4709-8BA6-A8921E171F37}" type="sibTrans" cxnId="{F755C350-BD42-48ED-BE4F-C875590767DC}">
      <dgm:prSet/>
      <dgm:spPr/>
      <dgm:t>
        <a:bodyPr/>
        <a:lstStyle/>
        <a:p>
          <a:pPr algn="ctr"/>
          <a:endParaRPr lang="it-IT" sz="18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F47119F-274F-4691-A828-BDE5025BD610}" type="pres">
      <dgm:prSet presAssocID="{81941008-5D45-4E4B-85A1-EFC25581E179}" presName="parentText" presStyleLbl="node1" presStyleIdx="0" presStyleCnt="2" custLinFactY="90225" custLinFactNeighborX="-118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8A6368-E18B-47CD-9BC6-C37B8D25779A}" type="pres">
      <dgm:prSet presAssocID="{41E124EE-D8B6-45EE-BA29-7707A926CD5A}" presName="spacer" presStyleCnt="0"/>
      <dgm:spPr/>
    </dgm:pt>
    <dgm:pt modelId="{1E1FB102-B7B4-4E6C-B13B-B168A45B3B96}" type="pres">
      <dgm:prSet presAssocID="{05AF8B50-9DBE-4DA6-A1DD-9EE561F3D0B8}" presName="parentText" presStyleLbl="node1" presStyleIdx="1" presStyleCnt="2" custScaleY="98287" custLinFactY="-111934" custLinFactNeighborX="-1181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68D743E-20B4-4405-AE6C-6B438FE7778A}" type="presOf" srcId="{FAC677C7-D753-4AD0-B7B7-1C51A447099B}" destId="{0F3A8073-3A42-4139-B933-DBFC00370075}" srcOrd="0" destOrd="0" presId="urn:microsoft.com/office/officeart/2005/8/layout/vList2"/>
    <dgm:cxn modelId="{1D4DA4BF-8D1A-4819-BBF2-FB43915B3265}" type="presOf" srcId="{81941008-5D45-4E4B-85A1-EFC25581E179}" destId="{5F47119F-274F-4691-A828-BDE5025BD610}" srcOrd="0" destOrd="0" presId="urn:microsoft.com/office/officeart/2005/8/layout/vList2"/>
    <dgm:cxn modelId="{F755C350-BD42-48ED-BE4F-C875590767DC}" srcId="{FAC677C7-D753-4AD0-B7B7-1C51A447099B}" destId="{05AF8B50-9DBE-4DA6-A1DD-9EE561F3D0B8}" srcOrd="1" destOrd="0" parTransId="{016D1703-B21F-48B4-B5B4-AFF1BA1097BB}" sibTransId="{B1227BB9-E3A4-4709-8BA6-A8921E171F37}"/>
    <dgm:cxn modelId="{8F2316D0-5537-4858-8BD0-99766B5098A6}" srcId="{FAC677C7-D753-4AD0-B7B7-1C51A447099B}" destId="{81941008-5D45-4E4B-85A1-EFC25581E179}" srcOrd="0" destOrd="0" parTransId="{C676E065-DC2C-4037-9785-6310120A1697}" sibTransId="{41E124EE-D8B6-45EE-BA29-7707A926CD5A}"/>
    <dgm:cxn modelId="{483FC1AA-5854-42EE-BE86-F2D256415593}" type="presOf" srcId="{05AF8B50-9DBE-4DA6-A1DD-9EE561F3D0B8}" destId="{1E1FB102-B7B4-4E6C-B13B-B168A45B3B96}" srcOrd="0" destOrd="0" presId="urn:microsoft.com/office/officeart/2005/8/layout/vList2"/>
    <dgm:cxn modelId="{EB896AE4-52F6-4888-BF3B-D9BB2433ACE3}" type="presParOf" srcId="{0F3A8073-3A42-4139-B933-DBFC00370075}" destId="{5F47119F-274F-4691-A828-BDE5025BD610}" srcOrd="0" destOrd="0" presId="urn:microsoft.com/office/officeart/2005/8/layout/vList2"/>
    <dgm:cxn modelId="{F46E9073-97D4-43A8-B732-D527786CB960}" type="presParOf" srcId="{0F3A8073-3A42-4139-B933-DBFC00370075}" destId="{748A6368-E18B-47CD-9BC6-C37B8D25779A}" srcOrd="1" destOrd="0" presId="urn:microsoft.com/office/officeart/2005/8/layout/vList2"/>
    <dgm:cxn modelId="{E30A79F9-1920-4B75-8DA3-6276894104F3}" type="presParOf" srcId="{0F3A8073-3A42-4139-B933-DBFC00370075}" destId="{1E1FB102-B7B4-4E6C-B13B-B168A45B3B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3C07D282-0B99-481A-B50C-AB6F5EA1231B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1) Individuazione del vigneto e monitoraggio giornaliero dei dati </a:t>
          </a:r>
          <a:r>
            <a:rPr lang="it-IT" sz="1800" b="0" dirty="0" err="1" smtClean="0">
              <a:solidFill>
                <a:schemeClr val="tx1"/>
              </a:solidFill>
              <a:latin typeface="Century Schoolbook" pitchFamily="18" charset="0"/>
            </a:rPr>
            <a:t>meteoclimatici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.                               La prova verrà condotta su vitigno </a:t>
          </a:r>
          <a:r>
            <a:rPr lang="it-IT" sz="1800" b="1" dirty="0" smtClean="0">
              <a:solidFill>
                <a:schemeClr val="tx1"/>
              </a:solidFill>
              <a:latin typeface="Century Schoolbook" pitchFamily="18" charset="0"/>
            </a:rPr>
            <a:t>TREBBIANO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DISTAL UNIBO)</a:t>
          </a:r>
          <a:endParaRPr lang="it-IT" sz="12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BA9EF858-1A69-422F-AD92-FD0E526BF6E9}" type="parTrans" cxnId="{FF5C416A-3C50-4029-B518-4C470F317FAB}">
      <dgm:prSet/>
      <dgm:spPr/>
      <dgm:t>
        <a:bodyPr/>
        <a:lstStyle/>
        <a:p>
          <a:pPr algn="ctr"/>
          <a:endParaRPr lang="it-IT" sz="1800" dirty="0"/>
        </a:p>
      </dgm:t>
    </dgm:pt>
    <dgm:pt modelId="{358CB2BE-875F-48A0-B96C-DB0C90E2AC3C}" type="sibTrans" cxnId="{FF5C416A-3C50-4029-B518-4C470F317FAB}">
      <dgm:prSet/>
      <dgm:spPr/>
      <dgm:t>
        <a:bodyPr/>
        <a:lstStyle/>
        <a:p>
          <a:pPr algn="ctr"/>
          <a:endParaRPr lang="it-IT" sz="1800" dirty="0"/>
        </a:p>
      </dgm:t>
    </dgm:pt>
    <dgm:pt modelId="{C5148A77-3F3A-455E-9430-1D9AE259A73F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2) Monitoraggio delle curve di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maturazione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dirty="0"/>
        </a:p>
      </dgm:t>
    </dgm:pt>
    <dgm:pt modelId="{3BE1A006-616A-44FD-AA51-AF4ED7DA21F2}" type="parTrans" cxnId="{AE395DFB-C468-4100-8245-7FA7A04087A4}">
      <dgm:prSet/>
      <dgm:spPr/>
      <dgm:t>
        <a:bodyPr/>
        <a:lstStyle/>
        <a:p>
          <a:pPr algn="ctr"/>
          <a:endParaRPr lang="it-IT" sz="1800" dirty="0"/>
        </a:p>
      </dgm:t>
    </dgm:pt>
    <dgm:pt modelId="{3407C29E-D07C-48A5-9D9E-96E363475783}" type="sibTrans" cxnId="{AE395DFB-C468-4100-8245-7FA7A04087A4}">
      <dgm:prSet/>
      <dgm:spPr/>
      <dgm:t>
        <a:bodyPr/>
        <a:lstStyle/>
        <a:p>
          <a:pPr algn="ctr"/>
          <a:endParaRPr lang="it-IT" sz="1800" dirty="0"/>
        </a:p>
      </dgm:t>
    </dgm:pt>
    <dgm:pt modelId="{2B03A30F-92FA-4BE0-9C8A-A3464E7870C7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3) Raccolta manuale delle uve (200 kg) con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distribuzione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di ghiaccio secco in </a:t>
          </a:r>
          <a:r>
            <a:rPr lang="it-IT" sz="1800" b="0" dirty="0" err="1" smtClean="0">
              <a:solidFill>
                <a:schemeClr val="tx1"/>
              </a:solidFill>
              <a:latin typeface="Century Schoolbook" pitchFamily="18" charset="0"/>
            </a:rPr>
            <a:t>pellet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 in tutte le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tesi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r>
            <a:rPr lang="it-IT" sz="1200" b="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b="0" dirty="0" smtClean="0">
            <a:solidFill>
              <a:schemeClr val="tx1"/>
            </a:solidFill>
            <a:latin typeface="Century Schoolbook" pitchFamily="18" charset="0"/>
          </a:endParaRPr>
        </a:p>
      </dgm:t>
    </dgm:pt>
    <dgm:pt modelId="{E8ADB62C-0FB7-4F11-BF25-536DE4084314}" type="parTrans" cxnId="{500E210B-95A9-4682-9AFD-F00D7CD49745}">
      <dgm:prSet/>
      <dgm:spPr/>
      <dgm:t>
        <a:bodyPr/>
        <a:lstStyle/>
        <a:p>
          <a:pPr algn="ctr"/>
          <a:endParaRPr lang="it-IT" sz="1800" dirty="0"/>
        </a:p>
      </dgm:t>
    </dgm:pt>
    <dgm:pt modelId="{65FB1047-8CA2-4897-B6C3-DE033CE2BAEC}" type="sibTrans" cxnId="{500E210B-95A9-4682-9AFD-F00D7CD49745}">
      <dgm:prSet/>
      <dgm:spPr/>
      <dgm:t>
        <a:bodyPr/>
        <a:lstStyle/>
        <a:p>
          <a:pPr algn="ctr"/>
          <a:endParaRPr lang="it-IT" sz="18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ACA2E0-C1C2-4650-847B-3F023A927B30}" type="pres">
      <dgm:prSet presAssocID="{3C07D282-0B99-481A-B50C-AB6F5EA1231B}" presName="parentText" presStyleLbl="node1" presStyleIdx="0" presStyleCnt="3" custLinFactNeighborX="-793" custLinFactNeighborY="-375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FBE872-049D-4BF0-9D69-1EBC6D0082C9}" type="pres">
      <dgm:prSet presAssocID="{358CB2BE-875F-48A0-B96C-DB0C90E2AC3C}" presName="spacer" presStyleCnt="0"/>
      <dgm:spPr/>
    </dgm:pt>
    <dgm:pt modelId="{6341CB63-EFD2-47F3-8734-DF8A4DD247B3}" type="pres">
      <dgm:prSet presAssocID="{C5148A77-3F3A-455E-9430-1D9AE259A73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CC5686-0021-4F62-B4FC-DECBEA3851C2}" type="pres">
      <dgm:prSet presAssocID="{3407C29E-D07C-48A5-9D9E-96E363475783}" presName="spacer" presStyleCnt="0"/>
      <dgm:spPr/>
    </dgm:pt>
    <dgm:pt modelId="{0F000565-42A0-4CE9-A4C2-459CB6F085E2}" type="pres">
      <dgm:prSet presAssocID="{2B03A30F-92FA-4BE0-9C8A-A3464E7870C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00E210B-95A9-4682-9AFD-F00D7CD49745}" srcId="{FAC677C7-D753-4AD0-B7B7-1C51A447099B}" destId="{2B03A30F-92FA-4BE0-9C8A-A3464E7870C7}" srcOrd="2" destOrd="0" parTransId="{E8ADB62C-0FB7-4F11-BF25-536DE4084314}" sibTransId="{65FB1047-8CA2-4897-B6C3-DE033CE2BAEC}"/>
    <dgm:cxn modelId="{FF5C416A-3C50-4029-B518-4C470F317FAB}" srcId="{FAC677C7-D753-4AD0-B7B7-1C51A447099B}" destId="{3C07D282-0B99-481A-B50C-AB6F5EA1231B}" srcOrd="0" destOrd="0" parTransId="{BA9EF858-1A69-422F-AD92-FD0E526BF6E9}" sibTransId="{358CB2BE-875F-48A0-B96C-DB0C90E2AC3C}"/>
    <dgm:cxn modelId="{3766FC03-4CA6-4BF9-A5CD-E181C860A6E4}" type="presOf" srcId="{3C07D282-0B99-481A-B50C-AB6F5EA1231B}" destId="{A8ACA2E0-C1C2-4650-847B-3F023A927B30}" srcOrd="0" destOrd="0" presId="urn:microsoft.com/office/officeart/2005/8/layout/vList2"/>
    <dgm:cxn modelId="{B51F70D6-4F22-4F30-B70C-48CCA5357E22}" type="presOf" srcId="{FAC677C7-D753-4AD0-B7B7-1C51A447099B}" destId="{0F3A8073-3A42-4139-B933-DBFC00370075}" srcOrd="0" destOrd="0" presId="urn:microsoft.com/office/officeart/2005/8/layout/vList2"/>
    <dgm:cxn modelId="{3E38B1E1-FD7A-4E54-969A-B2C18265F6DA}" type="presOf" srcId="{C5148A77-3F3A-455E-9430-1D9AE259A73F}" destId="{6341CB63-EFD2-47F3-8734-DF8A4DD247B3}" srcOrd="0" destOrd="0" presId="urn:microsoft.com/office/officeart/2005/8/layout/vList2"/>
    <dgm:cxn modelId="{AE395DFB-C468-4100-8245-7FA7A04087A4}" srcId="{FAC677C7-D753-4AD0-B7B7-1C51A447099B}" destId="{C5148A77-3F3A-455E-9430-1D9AE259A73F}" srcOrd="1" destOrd="0" parTransId="{3BE1A006-616A-44FD-AA51-AF4ED7DA21F2}" sibTransId="{3407C29E-D07C-48A5-9D9E-96E363475783}"/>
    <dgm:cxn modelId="{3CE9B103-00AE-44BD-8CD7-AF90EBEBE7AE}" type="presOf" srcId="{2B03A30F-92FA-4BE0-9C8A-A3464E7870C7}" destId="{0F000565-42A0-4CE9-A4C2-459CB6F085E2}" srcOrd="0" destOrd="0" presId="urn:microsoft.com/office/officeart/2005/8/layout/vList2"/>
    <dgm:cxn modelId="{84D49339-1994-421B-A953-B5C54A23D726}" type="presParOf" srcId="{0F3A8073-3A42-4139-B933-DBFC00370075}" destId="{A8ACA2E0-C1C2-4650-847B-3F023A927B30}" srcOrd="0" destOrd="0" presId="urn:microsoft.com/office/officeart/2005/8/layout/vList2"/>
    <dgm:cxn modelId="{5BFA21B6-02CE-4132-9830-6789038A81B0}" type="presParOf" srcId="{0F3A8073-3A42-4139-B933-DBFC00370075}" destId="{CCFBE872-049D-4BF0-9D69-1EBC6D0082C9}" srcOrd="1" destOrd="0" presId="urn:microsoft.com/office/officeart/2005/8/layout/vList2"/>
    <dgm:cxn modelId="{F63C139C-859D-4352-AE6D-D83804C8709E}" type="presParOf" srcId="{0F3A8073-3A42-4139-B933-DBFC00370075}" destId="{6341CB63-EFD2-47F3-8734-DF8A4DD247B3}" srcOrd="2" destOrd="0" presId="urn:microsoft.com/office/officeart/2005/8/layout/vList2"/>
    <dgm:cxn modelId="{8BCEC542-473C-420D-9AC6-56481DBE9BDF}" type="presParOf" srcId="{0F3A8073-3A42-4139-B933-DBFC00370075}" destId="{BFCC5686-0021-4F62-B4FC-DECBEA3851C2}" srcOrd="3" destOrd="0" presId="urn:microsoft.com/office/officeart/2005/8/layout/vList2"/>
    <dgm:cxn modelId="{A6A42A89-EF8E-447D-A0FA-0E272C961611}" type="presParOf" srcId="{0F3A8073-3A42-4139-B933-DBFC00370075}" destId="{0F000565-42A0-4CE9-A4C2-459CB6F085E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81941008-5D45-4E4B-85A1-EFC25581E179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6) Elaborazione statistica dei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dati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UCSC, DISTAL UNIBO e UNIMORE) </a:t>
          </a:r>
          <a:r>
            <a:rPr lang="it-IT" sz="1200" b="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dirty="0"/>
        </a:p>
      </dgm:t>
    </dgm:pt>
    <dgm:pt modelId="{C676E065-DC2C-4037-9785-6310120A1697}" type="parTrans" cxnId="{8F2316D0-5537-4858-8BD0-99766B5098A6}">
      <dgm:prSet/>
      <dgm:spPr/>
      <dgm:t>
        <a:bodyPr/>
        <a:lstStyle/>
        <a:p>
          <a:pPr algn="ctr"/>
          <a:endParaRPr lang="it-IT" sz="1800" dirty="0"/>
        </a:p>
      </dgm:t>
    </dgm:pt>
    <dgm:pt modelId="{41E124EE-D8B6-45EE-BA29-7707A926CD5A}" type="sibTrans" cxnId="{8F2316D0-5537-4858-8BD0-99766B5098A6}">
      <dgm:prSet/>
      <dgm:spPr/>
      <dgm:t>
        <a:bodyPr/>
        <a:lstStyle/>
        <a:p>
          <a:pPr algn="ctr"/>
          <a:endParaRPr lang="it-IT" sz="1800" dirty="0"/>
        </a:p>
      </dgm:t>
    </dgm:pt>
    <dgm:pt modelId="{05AF8B50-9DBE-4DA6-A1DD-9EE561F3D0B8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5) Analisi dei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vini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ASTRA, UCSC, DISTAL UNIBO e UNIMORE)</a:t>
          </a:r>
          <a:r>
            <a:rPr lang="it-IT" sz="1200" b="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dirty="0"/>
        </a:p>
      </dgm:t>
    </dgm:pt>
    <dgm:pt modelId="{016D1703-B21F-48B4-B5B4-AFF1BA1097BB}" type="parTrans" cxnId="{F755C350-BD42-48ED-BE4F-C875590767DC}">
      <dgm:prSet/>
      <dgm:spPr/>
      <dgm:t>
        <a:bodyPr/>
        <a:lstStyle/>
        <a:p>
          <a:pPr algn="ctr"/>
          <a:endParaRPr lang="it-IT" sz="1800" dirty="0"/>
        </a:p>
      </dgm:t>
    </dgm:pt>
    <dgm:pt modelId="{B1227BB9-E3A4-4709-8BA6-A8921E171F37}" type="sibTrans" cxnId="{F755C350-BD42-48ED-BE4F-C875590767DC}">
      <dgm:prSet/>
      <dgm:spPr/>
      <dgm:t>
        <a:bodyPr/>
        <a:lstStyle/>
        <a:p>
          <a:pPr algn="ctr"/>
          <a:endParaRPr lang="it-IT" sz="18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F47119F-274F-4691-A828-BDE5025BD610}" type="pres">
      <dgm:prSet presAssocID="{81941008-5D45-4E4B-85A1-EFC25581E179}" presName="parentText" presStyleLbl="node1" presStyleIdx="0" presStyleCnt="2" custLinFactY="90225" custLinFactNeighborX="-118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8A6368-E18B-47CD-9BC6-C37B8D25779A}" type="pres">
      <dgm:prSet presAssocID="{41E124EE-D8B6-45EE-BA29-7707A926CD5A}" presName="spacer" presStyleCnt="0"/>
      <dgm:spPr/>
    </dgm:pt>
    <dgm:pt modelId="{1E1FB102-B7B4-4E6C-B13B-B168A45B3B96}" type="pres">
      <dgm:prSet presAssocID="{05AF8B50-9DBE-4DA6-A1DD-9EE561F3D0B8}" presName="parentText" presStyleLbl="node1" presStyleIdx="1" presStyleCnt="2" custScaleY="98287" custLinFactY="-100000" custLinFactNeighborY="-146628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755C350-BD42-48ED-BE4F-C875590767DC}" srcId="{FAC677C7-D753-4AD0-B7B7-1C51A447099B}" destId="{05AF8B50-9DBE-4DA6-A1DD-9EE561F3D0B8}" srcOrd="1" destOrd="0" parTransId="{016D1703-B21F-48B4-B5B4-AFF1BA1097BB}" sibTransId="{B1227BB9-E3A4-4709-8BA6-A8921E171F37}"/>
    <dgm:cxn modelId="{4425C646-8868-4382-9097-23D802B32CAE}" type="presOf" srcId="{81941008-5D45-4E4B-85A1-EFC25581E179}" destId="{5F47119F-274F-4691-A828-BDE5025BD610}" srcOrd="0" destOrd="0" presId="urn:microsoft.com/office/officeart/2005/8/layout/vList2"/>
    <dgm:cxn modelId="{EA00C4CE-88AE-4A04-8912-FE17E2601CD7}" type="presOf" srcId="{05AF8B50-9DBE-4DA6-A1DD-9EE561F3D0B8}" destId="{1E1FB102-B7B4-4E6C-B13B-B168A45B3B96}" srcOrd="0" destOrd="0" presId="urn:microsoft.com/office/officeart/2005/8/layout/vList2"/>
    <dgm:cxn modelId="{8F2316D0-5537-4858-8BD0-99766B5098A6}" srcId="{FAC677C7-D753-4AD0-B7B7-1C51A447099B}" destId="{81941008-5D45-4E4B-85A1-EFC25581E179}" srcOrd="0" destOrd="0" parTransId="{C676E065-DC2C-4037-9785-6310120A1697}" sibTransId="{41E124EE-D8B6-45EE-BA29-7707A926CD5A}"/>
    <dgm:cxn modelId="{30C8D4A9-1FA0-4542-B0CE-75DF142EB1AB}" type="presOf" srcId="{FAC677C7-D753-4AD0-B7B7-1C51A447099B}" destId="{0F3A8073-3A42-4139-B933-DBFC00370075}" srcOrd="0" destOrd="0" presId="urn:microsoft.com/office/officeart/2005/8/layout/vList2"/>
    <dgm:cxn modelId="{2732248E-8190-47C7-A4A6-BC35C4374200}" type="presParOf" srcId="{0F3A8073-3A42-4139-B933-DBFC00370075}" destId="{5F47119F-274F-4691-A828-BDE5025BD610}" srcOrd="0" destOrd="0" presId="urn:microsoft.com/office/officeart/2005/8/layout/vList2"/>
    <dgm:cxn modelId="{C4C99519-1CEA-4168-AC11-A2BCFACE2DDC}" type="presParOf" srcId="{0F3A8073-3A42-4139-B933-DBFC00370075}" destId="{748A6368-E18B-47CD-9BC6-C37B8D25779A}" srcOrd="1" destOrd="0" presId="urn:microsoft.com/office/officeart/2005/8/layout/vList2"/>
    <dgm:cxn modelId="{C8C672DA-DB85-49DD-8837-AB6769B011ED}" type="presParOf" srcId="{0F3A8073-3A42-4139-B933-DBFC00370075}" destId="{1E1FB102-B7B4-4E6C-B13B-B168A45B3B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3C07D282-0B99-481A-B50C-AB6F5EA1231B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1) Individuazione del vigneto e monitoraggio giornaliero dei dati </a:t>
          </a:r>
          <a:r>
            <a:rPr lang="it-IT" sz="1800" b="0" dirty="0" err="1" smtClean="0">
              <a:solidFill>
                <a:schemeClr val="tx1"/>
              </a:solidFill>
              <a:latin typeface="Century Schoolbook" pitchFamily="18" charset="0"/>
            </a:rPr>
            <a:t>meteoclimatici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.                                       La prova verrà condotta su vitigno </a:t>
          </a:r>
          <a:r>
            <a:rPr lang="it-IT" sz="1800" b="1" dirty="0" smtClean="0">
              <a:solidFill>
                <a:schemeClr val="tx1"/>
              </a:solidFill>
              <a:latin typeface="Century Schoolbook" pitchFamily="18" charset="0"/>
            </a:rPr>
            <a:t>SANGIOVESE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DISTAL UNIBO)</a:t>
          </a:r>
          <a:endParaRPr lang="it-IT" sz="12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BA9EF858-1A69-422F-AD92-FD0E526BF6E9}" type="parTrans" cxnId="{FF5C416A-3C50-4029-B518-4C470F317FAB}">
      <dgm:prSet/>
      <dgm:spPr/>
      <dgm:t>
        <a:bodyPr/>
        <a:lstStyle/>
        <a:p>
          <a:pPr algn="ctr"/>
          <a:endParaRPr lang="it-IT" sz="1800" dirty="0"/>
        </a:p>
      </dgm:t>
    </dgm:pt>
    <dgm:pt modelId="{358CB2BE-875F-48A0-B96C-DB0C90E2AC3C}" type="sibTrans" cxnId="{FF5C416A-3C50-4029-B518-4C470F317FAB}">
      <dgm:prSet/>
      <dgm:spPr/>
      <dgm:t>
        <a:bodyPr/>
        <a:lstStyle/>
        <a:p>
          <a:pPr algn="ctr"/>
          <a:endParaRPr lang="it-IT" sz="1800" dirty="0"/>
        </a:p>
      </dgm:t>
    </dgm:pt>
    <dgm:pt modelId="{C5148A77-3F3A-455E-9430-1D9AE259A73F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2) Monitoraggio delle curve di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maturazione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dirty="0"/>
        </a:p>
      </dgm:t>
    </dgm:pt>
    <dgm:pt modelId="{3BE1A006-616A-44FD-AA51-AF4ED7DA21F2}" type="parTrans" cxnId="{AE395DFB-C468-4100-8245-7FA7A04087A4}">
      <dgm:prSet/>
      <dgm:spPr/>
      <dgm:t>
        <a:bodyPr/>
        <a:lstStyle/>
        <a:p>
          <a:pPr algn="ctr"/>
          <a:endParaRPr lang="it-IT" sz="1800" dirty="0"/>
        </a:p>
      </dgm:t>
    </dgm:pt>
    <dgm:pt modelId="{3407C29E-D07C-48A5-9D9E-96E363475783}" type="sibTrans" cxnId="{AE395DFB-C468-4100-8245-7FA7A04087A4}">
      <dgm:prSet/>
      <dgm:spPr/>
      <dgm:t>
        <a:bodyPr/>
        <a:lstStyle/>
        <a:p>
          <a:pPr algn="ctr"/>
          <a:endParaRPr lang="it-IT" sz="1800" dirty="0"/>
        </a:p>
      </dgm:t>
    </dgm:pt>
    <dgm:pt modelId="{2B03A30F-92FA-4BE0-9C8A-A3464E7870C7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3) Raccolta manuale delle uve (200 kg) con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distribuzione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di ghiaccio secco in </a:t>
          </a:r>
          <a:r>
            <a:rPr lang="it-IT" sz="1800" b="0" dirty="0" err="1" smtClean="0">
              <a:solidFill>
                <a:schemeClr val="tx1"/>
              </a:solidFill>
              <a:latin typeface="Century Schoolbook" pitchFamily="18" charset="0"/>
            </a:rPr>
            <a:t>pellet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 in tutte le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tesi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r>
            <a:rPr lang="it-IT" sz="1200" b="0" dirty="0" smtClean="0">
              <a:solidFill>
                <a:schemeClr val="tx1"/>
              </a:solidFill>
              <a:latin typeface="Century Schoolbook" pitchFamily="18" charset="0"/>
            </a:rPr>
            <a:t>  </a:t>
          </a:r>
          <a:endParaRPr lang="it-IT" sz="1200" b="0" dirty="0" smtClean="0">
            <a:solidFill>
              <a:schemeClr val="tx1"/>
            </a:solidFill>
            <a:latin typeface="Century Schoolbook" pitchFamily="18" charset="0"/>
          </a:endParaRPr>
        </a:p>
      </dgm:t>
    </dgm:pt>
    <dgm:pt modelId="{E8ADB62C-0FB7-4F11-BF25-536DE4084314}" type="parTrans" cxnId="{500E210B-95A9-4682-9AFD-F00D7CD49745}">
      <dgm:prSet/>
      <dgm:spPr/>
      <dgm:t>
        <a:bodyPr/>
        <a:lstStyle/>
        <a:p>
          <a:pPr algn="ctr"/>
          <a:endParaRPr lang="it-IT" sz="1800" dirty="0"/>
        </a:p>
      </dgm:t>
    </dgm:pt>
    <dgm:pt modelId="{65FB1047-8CA2-4897-B6C3-DE033CE2BAEC}" type="sibTrans" cxnId="{500E210B-95A9-4682-9AFD-F00D7CD49745}">
      <dgm:prSet/>
      <dgm:spPr/>
      <dgm:t>
        <a:bodyPr/>
        <a:lstStyle/>
        <a:p>
          <a:pPr algn="ctr"/>
          <a:endParaRPr lang="it-IT" sz="18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ACA2E0-C1C2-4650-847B-3F023A927B30}" type="pres">
      <dgm:prSet presAssocID="{3C07D282-0B99-481A-B50C-AB6F5EA1231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FBE872-049D-4BF0-9D69-1EBC6D0082C9}" type="pres">
      <dgm:prSet presAssocID="{358CB2BE-875F-48A0-B96C-DB0C90E2AC3C}" presName="spacer" presStyleCnt="0"/>
      <dgm:spPr/>
    </dgm:pt>
    <dgm:pt modelId="{6341CB63-EFD2-47F3-8734-DF8A4DD247B3}" type="pres">
      <dgm:prSet presAssocID="{C5148A77-3F3A-455E-9430-1D9AE259A73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CC5686-0021-4F62-B4FC-DECBEA3851C2}" type="pres">
      <dgm:prSet presAssocID="{3407C29E-D07C-48A5-9D9E-96E363475783}" presName="spacer" presStyleCnt="0"/>
      <dgm:spPr/>
    </dgm:pt>
    <dgm:pt modelId="{0F000565-42A0-4CE9-A4C2-459CB6F085E2}" type="pres">
      <dgm:prSet presAssocID="{2B03A30F-92FA-4BE0-9C8A-A3464E7870C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00E210B-95A9-4682-9AFD-F00D7CD49745}" srcId="{FAC677C7-D753-4AD0-B7B7-1C51A447099B}" destId="{2B03A30F-92FA-4BE0-9C8A-A3464E7870C7}" srcOrd="2" destOrd="0" parTransId="{E8ADB62C-0FB7-4F11-BF25-536DE4084314}" sibTransId="{65FB1047-8CA2-4897-B6C3-DE033CE2BAEC}"/>
    <dgm:cxn modelId="{7D7E60B1-8AEE-4C37-8304-2B52C263975A}" type="presOf" srcId="{C5148A77-3F3A-455E-9430-1D9AE259A73F}" destId="{6341CB63-EFD2-47F3-8734-DF8A4DD247B3}" srcOrd="0" destOrd="0" presId="urn:microsoft.com/office/officeart/2005/8/layout/vList2"/>
    <dgm:cxn modelId="{4F18B74E-CABE-423D-AF4E-32E37F2F5F98}" type="presOf" srcId="{FAC677C7-D753-4AD0-B7B7-1C51A447099B}" destId="{0F3A8073-3A42-4139-B933-DBFC00370075}" srcOrd="0" destOrd="0" presId="urn:microsoft.com/office/officeart/2005/8/layout/vList2"/>
    <dgm:cxn modelId="{FF5C416A-3C50-4029-B518-4C470F317FAB}" srcId="{FAC677C7-D753-4AD0-B7B7-1C51A447099B}" destId="{3C07D282-0B99-481A-B50C-AB6F5EA1231B}" srcOrd="0" destOrd="0" parTransId="{BA9EF858-1A69-422F-AD92-FD0E526BF6E9}" sibTransId="{358CB2BE-875F-48A0-B96C-DB0C90E2AC3C}"/>
    <dgm:cxn modelId="{B6906C7E-6EE6-4F7E-8670-541082CE54E8}" type="presOf" srcId="{3C07D282-0B99-481A-B50C-AB6F5EA1231B}" destId="{A8ACA2E0-C1C2-4650-847B-3F023A927B30}" srcOrd="0" destOrd="0" presId="urn:microsoft.com/office/officeart/2005/8/layout/vList2"/>
    <dgm:cxn modelId="{98E030D4-27D4-4E8A-97B5-333C47FF4A7D}" type="presOf" srcId="{2B03A30F-92FA-4BE0-9C8A-A3464E7870C7}" destId="{0F000565-42A0-4CE9-A4C2-459CB6F085E2}" srcOrd="0" destOrd="0" presId="urn:microsoft.com/office/officeart/2005/8/layout/vList2"/>
    <dgm:cxn modelId="{AE395DFB-C468-4100-8245-7FA7A04087A4}" srcId="{FAC677C7-D753-4AD0-B7B7-1C51A447099B}" destId="{C5148A77-3F3A-455E-9430-1D9AE259A73F}" srcOrd="1" destOrd="0" parTransId="{3BE1A006-616A-44FD-AA51-AF4ED7DA21F2}" sibTransId="{3407C29E-D07C-48A5-9D9E-96E363475783}"/>
    <dgm:cxn modelId="{5EDBD20C-35A6-4E00-9D16-FE37EA6D056D}" type="presParOf" srcId="{0F3A8073-3A42-4139-B933-DBFC00370075}" destId="{A8ACA2E0-C1C2-4650-847B-3F023A927B30}" srcOrd="0" destOrd="0" presId="urn:microsoft.com/office/officeart/2005/8/layout/vList2"/>
    <dgm:cxn modelId="{8F23D5CD-B413-4B97-8838-44EE35D4AFD5}" type="presParOf" srcId="{0F3A8073-3A42-4139-B933-DBFC00370075}" destId="{CCFBE872-049D-4BF0-9D69-1EBC6D0082C9}" srcOrd="1" destOrd="0" presId="urn:microsoft.com/office/officeart/2005/8/layout/vList2"/>
    <dgm:cxn modelId="{50E4034A-B329-4621-9260-415A98234DA2}" type="presParOf" srcId="{0F3A8073-3A42-4139-B933-DBFC00370075}" destId="{6341CB63-EFD2-47F3-8734-DF8A4DD247B3}" srcOrd="2" destOrd="0" presId="urn:microsoft.com/office/officeart/2005/8/layout/vList2"/>
    <dgm:cxn modelId="{287763A2-C3B5-4740-8993-288B457D9B65}" type="presParOf" srcId="{0F3A8073-3A42-4139-B933-DBFC00370075}" destId="{BFCC5686-0021-4F62-B4FC-DECBEA3851C2}" srcOrd="3" destOrd="0" presId="urn:microsoft.com/office/officeart/2005/8/layout/vList2"/>
    <dgm:cxn modelId="{968BE7ED-8EB3-4C14-BC91-ED8712B390A0}" type="presParOf" srcId="{0F3A8073-3A42-4139-B933-DBFC00370075}" destId="{0F000565-42A0-4CE9-A4C2-459CB6F085E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3C07D282-0B99-481A-B50C-AB6F5EA1231B}">
      <dgm:prSet custT="1"/>
      <dgm:spPr/>
      <dgm:t>
        <a:bodyPr/>
        <a:lstStyle/>
        <a:p>
          <a:pPr algn="ctr"/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4) Realizzazione del </a:t>
          </a:r>
          <a:r>
            <a:rPr lang="it-IT" sz="1600" b="1" dirty="0" smtClean="0">
              <a:solidFill>
                <a:schemeClr val="tx1"/>
              </a:solidFill>
              <a:latin typeface="Century Schoolbook" pitchFamily="18" charset="0"/>
            </a:rPr>
            <a:t>mosto acido</a:t>
          </a:r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. </a:t>
          </a:r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Le uve raccolte prima dell’</a:t>
          </a:r>
          <a:r>
            <a:rPr lang="it-IT" sz="1600" b="0" dirty="0" err="1" smtClean="0">
              <a:solidFill>
                <a:schemeClr val="tx1"/>
              </a:solidFill>
              <a:latin typeface="Century Schoolbook" pitchFamily="18" charset="0"/>
            </a:rPr>
            <a:t>invaiatura</a:t>
          </a:r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 con acini completamente verdi (circa 5-6°C) verranno sottoposte a spremitura dei grappoli quindi pressate per ottenere il succo acido che sarà sottoposto a chiarifica per asportare l’eccesso in tannini e </a:t>
          </a:r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proteine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 con il supporto di DISTAL UNIBO)</a:t>
          </a:r>
          <a:endParaRPr lang="it-IT" sz="1200" b="0" i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BA9EF858-1A69-422F-AD92-FD0E526BF6E9}" type="parTrans" cxnId="{FF5C416A-3C50-4029-B518-4C470F317FAB}">
      <dgm:prSet/>
      <dgm:spPr/>
      <dgm:t>
        <a:bodyPr/>
        <a:lstStyle/>
        <a:p>
          <a:pPr algn="ctr"/>
          <a:endParaRPr lang="it-IT" sz="1600" dirty="0"/>
        </a:p>
      </dgm:t>
    </dgm:pt>
    <dgm:pt modelId="{358CB2BE-875F-48A0-B96C-DB0C90E2AC3C}" type="sibTrans" cxnId="{FF5C416A-3C50-4029-B518-4C470F317FAB}">
      <dgm:prSet/>
      <dgm:spPr/>
      <dgm:t>
        <a:bodyPr/>
        <a:lstStyle/>
        <a:p>
          <a:pPr algn="ctr"/>
          <a:endParaRPr lang="it-IT" sz="1600" dirty="0"/>
        </a:p>
      </dgm:t>
    </dgm:pt>
    <dgm:pt modelId="{C5148A77-3F3A-455E-9430-1D9AE259A73F}">
      <dgm:prSet custT="1"/>
      <dgm:spPr/>
      <dgm:t>
        <a:bodyPr/>
        <a:lstStyle/>
        <a:p>
          <a:pPr algn="ctr"/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5) </a:t>
          </a:r>
          <a:r>
            <a:rPr lang="it-IT" sz="1600" b="1" dirty="0" smtClean="0">
              <a:solidFill>
                <a:schemeClr val="tx1"/>
              </a:solidFill>
              <a:latin typeface="Century Schoolbook" pitchFamily="18" charset="0"/>
            </a:rPr>
            <a:t>Acidificazione</a:t>
          </a:r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 naturale dei mosti. Una parte del mosto ottenuto da uve raccolte a maturità tecnologica verrà acidificato per aggiunta di “mosto acido” per ottenere un mosto bilanciato da sottoporre a </a:t>
          </a:r>
          <a:r>
            <a:rPr lang="it-IT" sz="1600" b="0" dirty="0" smtClean="0">
              <a:solidFill>
                <a:schemeClr val="tx1"/>
              </a:solidFill>
              <a:latin typeface="Century Schoolbook" pitchFamily="18" charset="0"/>
            </a:rPr>
            <a:t>vinificazione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ASTRA)</a:t>
          </a:r>
          <a:endParaRPr lang="it-IT" sz="1200" i="1" dirty="0"/>
        </a:p>
      </dgm:t>
    </dgm:pt>
    <dgm:pt modelId="{3BE1A006-616A-44FD-AA51-AF4ED7DA21F2}" type="parTrans" cxnId="{AE395DFB-C468-4100-8245-7FA7A04087A4}">
      <dgm:prSet/>
      <dgm:spPr/>
      <dgm:t>
        <a:bodyPr/>
        <a:lstStyle/>
        <a:p>
          <a:pPr algn="ctr"/>
          <a:endParaRPr lang="it-IT" sz="1600" dirty="0"/>
        </a:p>
      </dgm:t>
    </dgm:pt>
    <dgm:pt modelId="{3407C29E-D07C-48A5-9D9E-96E363475783}" type="sibTrans" cxnId="{AE395DFB-C468-4100-8245-7FA7A04087A4}">
      <dgm:prSet/>
      <dgm:spPr/>
      <dgm:t>
        <a:bodyPr/>
        <a:lstStyle/>
        <a:p>
          <a:pPr algn="ctr"/>
          <a:endParaRPr lang="it-IT" sz="16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8ACA2E0-C1C2-4650-847B-3F023A927B30}" type="pres">
      <dgm:prSet presAssocID="{3C07D282-0B99-481A-B50C-AB6F5EA1231B}" presName="parentText" presStyleLbl="node1" presStyleIdx="0" presStyleCnt="2" custScaleY="11738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CFBE872-049D-4BF0-9D69-1EBC6D0082C9}" type="pres">
      <dgm:prSet presAssocID="{358CB2BE-875F-48A0-B96C-DB0C90E2AC3C}" presName="spacer" presStyleCnt="0"/>
      <dgm:spPr/>
    </dgm:pt>
    <dgm:pt modelId="{6341CB63-EFD2-47F3-8734-DF8A4DD247B3}" type="pres">
      <dgm:prSet presAssocID="{C5148A77-3F3A-455E-9430-1D9AE259A73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43C4EAF-F9D0-4648-8D4D-9F2B2815C75C}" type="presOf" srcId="{FAC677C7-D753-4AD0-B7B7-1C51A447099B}" destId="{0F3A8073-3A42-4139-B933-DBFC00370075}" srcOrd="0" destOrd="0" presId="urn:microsoft.com/office/officeart/2005/8/layout/vList2"/>
    <dgm:cxn modelId="{FF5C416A-3C50-4029-B518-4C470F317FAB}" srcId="{FAC677C7-D753-4AD0-B7B7-1C51A447099B}" destId="{3C07D282-0B99-481A-B50C-AB6F5EA1231B}" srcOrd="0" destOrd="0" parTransId="{BA9EF858-1A69-422F-AD92-FD0E526BF6E9}" sibTransId="{358CB2BE-875F-48A0-B96C-DB0C90E2AC3C}"/>
    <dgm:cxn modelId="{AE395DFB-C468-4100-8245-7FA7A04087A4}" srcId="{FAC677C7-D753-4AD0-B7B7-1C51A447099B}" destId="{C5148A77-3F3A-455E-9430-1D9AE259A73F}" srcOrd="1" destOrd="0" parTransId="{3BE1A006-616A-44FD-AA51-AF4ED7DA21F2}" sibTransId="{3407C29E-D07C-48A5-9D9E-96E363475783}"/>
    <dgm:cxn modelId="{02B5FBF8-FA29-42C4-A138-3936872D8ECA}" type="presOf" srcId="{3C07D282-0B99-481A-B50C-AB6F5EA1231B}" destId="{A8ACA2E0-C1C2-4650-847B-3F023A927B30}" srcOrd="0" destOrd="0" presId="urn:microsoft.com/office/officeart/2005/8/layout/vList2"/>
    <dgm:cxn modelId="{361BE27D-BEAA-43B2-AB6B-13F29BF0A0EB}" type="presOf" srcId="{C5148A77-3F3A-455E-9430-1D9AE259A73F}" destId="{6341CB63-EFD2-47F3-8734-DF8A4DD247B3}" srcOrd="0" destOrd="0" presId="urn:microsoft.com/office/officeart/2005/8/layout/vList2"/>
    <dgm:cxn modelId="{8D4ED747-2678-4236-9E85-765B8DE01AD9}" type="presParOf" srcId="{0F3A8073-3A42-4139-B933-DBFC00370075}" destId="{A8ACA2E0-C1C2-4650-847B-3F023A927B30}" srcOrd="0" destOrd="0" presId="urn:microsoft.com/office/officeart/2005/8/layout/vList2"/>
    <dgm:cxn modelId="{1C387301-06E8-4B89-A666-4067F93AEF6F}" type="presParOf" srcId="{0F3A8073-3A42-4139-B933-DBFC00370075}" destId="{CCFBE872-049D-4BF0-9D69-1EBC6D0082C9}" srcOrd="1" destOrd="0" presId="urn:microsoft.com/office/officeart/2005/8/layout/vList2"/>
    <dgm:cxn modelId="{25BC1B3A-E017-4915-82EE-31F2B04A31D8}" type="presParOf" srcId="{0F3A8073-3A42-4139-B933-DBFC00370075}" destId="{6341CB63-EFD2-47F3-8734-DF8A4DD247B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AC677C7-D753-4AD0-B7B7-1C51A447099B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81941008-5D45-4E4B-85A1-EFC25581E179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8) Elaborazione statistica dei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dati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UCSC, DISTAL UNIBO e UNIMORE) </a:t>
          </a:r>
          <a:r>
            <a:rPr lang="it-IT" sz="1200" b="0" dirty="0" smtClean="0">
              <a:solidFill>
                <a:schemeClr val="tx1"/>
              </a:solidFill>
              <a:latin typeface="Century Schoolbook" pitchFamily="18" charset="0"/>
            </a:rPr>
            <a:t>  </a:t>
          </a:r>
          <a:endParaRPr lang="it-IT" sz="1200" dirty="0"/>
        </a:p>
      </dgm:t>
    </dgm:pt>
    <dgm:pt modelId="{C676E065-DC2C-4037-9785-6310120A1697}" type="parTrans" cxnId="{8F2316D0-5537-4858-8BD0-99766B5098A6}">
      <dgm:prSet/>
      <dgm:spPr/>
      <dgm:t>
        <a:bodyPr/>
        <a:lstStyle/>
        <a:p>
          <a:pPr algn="ctr"/>
          <a:endParaRPr lang="it-IT" sz="1800" dirty="0"/>
        </a:p>
      </dgm:t>
    </dgm:pt>
    <dgm:pt modelId="{41E124EE-D8B6-45EE-BA29-7707A926CD5A}" type="sibTrans" cxnId="{8F2316D0-5537-4858-8BD0-99766B5098A6}">
      <dgm:prSet/>
      <dgm:spPr/>
      <dgm:t>
        <a:bodyPr/>
        <a:lstStyle/>
        <a:p>
          <a:pPr algn="ctr"/>
          <a:endParaRPr lang="it-IT" sz="1800" dirty="0"/>
        </a:p>
      </dgm:t>
    </dgm:pt>
    <dgm:pt modelId="{05AF8B50-9DBE-4DA6-A1DD-9EE561F3D0B8}">
      <dgm:prSet custT="1"/>
      <dgm:spPr/>
      <dgm:t>
        <a:bodyPr/>
        <a:lstStyle/>
        <a:p>
          <a:pPr algn="ctr"/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7) Analisi dei </a:t>
          </a:r>
          <a:r>
            <a:rPr lang="it-IT" sz="1800" b="0" dirty="0" smtClean="0">
              <a:solidFill>
                <a:schemeClr val="tx1"/>
              </a:solidFill>
              <a:latin typeface="Century Schoolbook" pitchFamily="18" charset="0"/>
            </a:rPr>
            <a:t>vini </a:t>
          </a:r>
          <a:r>
            <a:rPr lang="it-IT" sz="1200" b="0" i="1" dirty="0" smtClean="0">
              <a:solidFill>
                <a:schemeClr val="tx1"/>
              </a:solidFill>
              <a:latin typeface="Century Schoolbook" pitchFamily="18" charset="0"/>
            </a:rPr>
            <a:t>(a cura di ASTRA, UCSC, DISTAL UNIBO e UNIMORE)</a:t>
          </a:r>
          <a:r>
            <a:rPr lang="it-IT" sz="1200" b="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dirty="0"/>
        </a:p>
      </dgm:t>
    </dgm:pt>
    <dgm:pt modelId="{016D1703-B21F-48B4-B5B4-AFF1BA1097BB}" type="parTrans" cxnId="{F755C350-BD42-48ED-BE4F-C875590767DC}">
      <dgm:prSet/>
      <dgm:spPr/>
      <dgm:t>
        <a:bodyPr/>
        <a:lstStyle/>
        <a:p>
          <a:pPr algn="ctr"/>
          <a:endParaRPr lang="it-IT" sz="1800" dirty="0"/>
        </a:p>
      </dgm:t>
    </dgm:pt>
    <dgm:pt modelId="{B1227BB9-E3A4-4709-8BA6-A8921E171F37}" type="sibTrans" cxnId="{F755C350-BD42-48ED-BE4F-C875590767DC}">
      <dgm:prSet/>
      <dgm:spPr/>
      <dgm:t>
        <a:bodyPr/>
        <a:lstStyle/>
        <a:p>
          <a:pPr algn="ctr"/>
          <a:endParaRPr lang="it-IT" sz="1800" dirty="0"/>
        </a:p>
      </dgm:t>
    </dgm:pt>
    <dgm:pt modelId="{0F3A8073-3A42-4139-B933-DBFC00370075}" type="pres">
      <dgm:prSet presAssocID="{FAC677C7-D753-4AD0-B7B7-1C51A44709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F47119F-274F-4691-A828-BDE5025BD610}" type="pres">
      <dgm:prSet presAssocID="{81941008-5D45-4E4B-85A1-EFC25581E179}" presName="parentText" presStyleLbl="node1" presStyleIdx="0" presStyleCnt="2" custLinFactY="90225" custLinFactNeighborX="-118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8A6368-E18B-47CD-9BC6-C37B8D25779A}" type="pres">
      <dgm:prSet presAssocID="{41E124EE-D8B6-45EE-BA29-7707A926CD5A}" presName="spacer" presStyleCnt="0"/>
      <dgm:spPr/>
    </dgm:pt>
    <dgm:pt modelId="{1E1FB102-B7B4-4E6C-B13B-B168A45B3B96}" type="pres">
      <dgm:prSet presAssocID="{05AF8B50-9DBE-4DA6-A1DD-9EE561F3D0B8}" presName="parentText" presStyleLbl="node1" presStyleIdx="1" presStyleCnt="2" custScaleY="98287" custLinFactY="-111934" custLinFactNeighborX="-1181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755C350-BD42-48ED-BE4F-C875590767DC}" srcId="{FAC677C7-D753-4AD0-B7B7-1C51A447099B}" destId="{05AF8B50-9DBE-4DA6-A1DD-9EE561F3D0B8}" srcOrd="1" destOrd="0" parTransId="{016D1703-B21F-48B4-B5B4-AFF1BA1097BB}" sibTransId="{B1227BB9-E3A4-4709-8BA6-A8921E171F37}"/>
    <dgm:cxn modelId="{79D9E817-BFEF-40B1-AA14-8057DFF74810}" type="presOf" srcId="{81941008-5D45-4E4B-85A1-EFC25581E179}" destId="{5F47119F-274F-4691-A828-BDE5025BD610}" srcOrd="0" destOrd="0" presId="urn:microsoft.com/office/officeart/2005/8/layout/vList2"/>
    <dgm:cxn modelId="{8F2316D0-5537-4858-8BD0-99766B5098A6}" srcId="{FAC677C7-D753-4AD0-B7B7-1C51A447099B}" destId="{81941008-5D45-4E4B-85A1-EFC25581E179}" srcOrd="0" destOrd="0" parTransId="{C676E065-DC2C-4037-9785-6310120A1697}" sibTransId="{41E124EE-D8B6-45EE-BA29-7707A926CD5A}"/>
    <dgm:cxn modelId="{C7CD90FB-A180-4866-9A2E-BBE9B22767FA}" type="presOf" srcId="{FAC677C7-D753-4AD0-B7B7-1C51A447099B}" destId="{0F3A8073-3A42-4139-B933-DBFC00370075}" srcOrd="0" destOrd="0" presId="urn:microsoft.com/office/officeart/2005/8/layout/vList2"/>
    <dgm:cxn modelId="{28A93F51-CD55-4218-B977-D5A226EDC10A}" type="presOf" srcId="{05AF8B50-9DBE-4DA6-A1DD-9EE561F3D0B8}" destId="{1E1FB102-B7B4-4E6C-B13B-B168A45B3B96}" srcOrd="0" destOrd="0" presId="urn:microsoft.com/office/officeart/2005/8/layout/vList2"/>
    <dgm:cxn modelId="{7701C7F0-569C-4F46-A882-E64DBFFA90DE}" type="presParOf" srcId="{0F3A8073-3A42-4139-B933-DBFC00370075}" destId="{5F47119F-274F-4691-A828-BDE5025BD610}" srcOrd="0" destOrd="0" presId="urn:microsoft.com/office/officeart/2005/8/layout/vList2"/>
    <dgm:cxn modelId="{7CF84843-2DBF-4B65-9612-450C4E0BEE25}" type="presParOf" srcId="{0F3A8073-3A42-4139-B933-DBFC00370075}" destId="{748A6368-E18B-47CD-9BC6-C37B8D25779A}" srcOrd="1" destOrd="0" presId="urn:microsoft.com/office/officeart/2005/8/layout/vList2"/>
    <dgm:cxn modelId="{F29A5AAD-4EC8-416B-8450-7C4582EF8190}" type="presParOf" srcId="{0F3A8073-3A42-4139-B933-DBFC00370075}" destId="{1E1FB102-B7B4-4E6C-B13B-B168A45B3B9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D910A4F-B51E-4DDA-897D-C01953FAF2D1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A918BEF0-5AE7-4A6D-B180-981C42624A5E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2) Visite guidate</a:t>
          </a:r>
        </a:p>
      </dgm:t>
    </dgm:pt>
    <dgm:pt modelId="{E5B64B8C-89A6-466A-89F4-887AAC5A473C}" type="parTrans" cxnId="{6C79B681-13A4-4A29-BCDA-65F65FEA22C8}">
      <dgm:prSet/>
      <dgm:spPr/>
      <dgm:t>
        <a:bodyPr/>
        <a:lstStyle/>
        <a:p>
          <a:endParaRPr lang="it-IT"/>
        </a:p>
      </dgm:t>
    </dgm:pt>
    <dgm:pt modelId="{7461421B-C09F-4834-A4AA-98AABEAF9CC3}" type="sibTrans" cxnId="{6C79B681-13A4-4A29-BCDA-65F65FEA22C8}">
      <dgm:prSet/>
      <dgm:spPr/>
      <dgm:t>
        <a:bodyPr/>
        <a:lstStyle/>
        <a:p>
          <a:endParaRPr lang="it-IT"/>
        </a:p>
      </dgm:t>
    </dgm:pt>
    <dgm:pt modelId="{A3735970-4A3D-46A8-BFAC-B5BE2423BF5F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3) Incontri tecnici</a:t>
          </a:r>
        </a:p>
      </dgm:t>
    </dgm:pt>
    <dgm:pt modelId="{AC210ADF-C228-442F-8942-BCDB2568230A}" type="parTrans" cxnId="{C31772EE-EFC6-4FB8-9DDA-2666367DB2CF}">
      <dgm:prSet/>
      <dgm:spPr/>
      <dgm:t>
        <a:bodyPr/>
        <a:lstStyle/>
        <a:p>
          <a:endParaRPr lang="it-IT"/>
        </a:p>
      </dgm:t>
    </dgm:pt>
    <dgm:pt modelId="{B02694F4-154D-4FF9-AC64-93D5FC2DD4FB}" type="sibTrans" cxnId="{C31772EE-EFC6-4FB8-9DDA-2666367DB2CF}">
      <dgm:prSet/>
      <dgm:spPr/>
      <dgm:t>
        <a:bodyPr/>
        <a:lstStyle/>
        <a:p>
          <a:endParaRPr lang="it-IT"/>
        </a:p>
      </dgm:t>
    </dgm:pt>
    <dgm:pt modelId="{71C69744-038B-484F-AD67-D749697A44D2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4) Portale CRPV</a:t>
          </a:r>
        </a:p>
      </dgm:t>
    </dgm:pt>
    <dgm:pt modelId="{1805B724-3B92-4D70-9C79-CEAE669E525C}" type="parTrans" cxnId="{99C67DA9-8A9B-4CBD-A268-763A94D25E49}">
      <dgm:prSet/>
      <dgm:spPr/>
      <dgm:t>
        <a:bodyPr/>
        <a:lstStyle/>
        <a:p>
          <a:endParaRPr lang="it-IT"/>
        </a:p>
      </dgm:t>
    </dgm:pt>
    <dgm:pt modelId="{2FC3058C-02F4-435B-8565-4C66971B5739}" type="sibTrans" cxnId="{99C67DA9-8A9B-4CBD-A268-763A94D25E49}">
      <dgm:prSet/>
      <dgm:spPr/>
      <dgm:t>
        <a:bodyPr/>
        <a:lstStyle/>
        <a:p>
          <a:endParaRPr lang="it-IT"/>
        </a:p>
      </dgm:t>
    </dgm:pt>
    <dgm:pt modelId="{980E0E5C-C656-4359-8D54-479CD8EE2BE7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1) Articoli tecnici</a:t>
          </a:r>
          <a:endParaRPr lang="it-IT" sz="15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C7B5CB43-645F-4052-AF59-01D2962C5FE0}" type="sibTrans" cxnId="{949EADD1-9F97-482A-975B-BD96EE44EBED}">
      <dgm:prSet/>
      <dgm:spPr/>
      <dgm:t>
        <a:bodyPr/>
        <a:lstStyle/>
        <a:p>
          <a:endParaRPr lang="it-IT"/>
        </a:p>
      </dgm:t>
    </dgm:pt>
    <dgm:pt modelId="{FB1A002E-9984-4E13-90A3-CC884BBAE86D}" type="parTrans" cxnId="{949EADD1-9F97-482A-975B-BD96EE44EBED}">
      <dgm:prSet/>
      <dgm:spPr/>
      <dgm:t>
        <a:bodyPr/>
        <a:lstStyle/>
        <a:p>
          <a:endParaRPr lang="it-IT"/>
        </a:p>
      </dgm:t>
    </dgm:pt>
    <dgm:pt modelId="{DEE76A0F-8C60-4F53-9AC6-873D886BFE2F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5) Audiovisivi</a:t>
          </a:r>
        </a:p>
      </dgm:t>
    </dgm:pt>
    <dgm:pt modelId="{699E0AAD-FCF0-4785-8D0B-1EE8670F211C}" type="parTrans" cxnId="{3EF28F01-3902-4D0B-9851-F6020772B7AD}">
      <dgm:prSet/>
      <dgm:spPr/>
      <dgm:t>
        <a:bodyPr/>
        <a:lstStyle/>
        <a:p>
          <a:endParaRPr lang="it-IT"/>
        </a:p>
      </dgm:t>
    </dgm:pt>
    <dgm:pt modelId="{1E8EA58D-665F-45CE-A5FB-745B840E135E}" type="sibTrans" cxnId="{3EF28F01-3902-4D0B-9851-F6020772B7AD}">
      <dgm:prSet/>
      <dgm:spPr/>
      <dgm:t>
        <a:bodyPr/>
        <a:lstStyle/>
        <a:p>
          <a:endParaRPr lang="it-IT"/>
        </a:p>
      </dgm:t>
    </dgm:pt>
    <dgm:pt modelId="{443A17AB-3053-43C6-8024-8A59B1C6A6AF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6) Campus </a:t>
          </a:r>
          <a:r>
            <a:rPr lang="it-IT" sz="1500" b="0" dirty="0" err="1" smtClean="0">
              <a:solidFill>
                <a:schemeClr val="tx1"/>
              </a:solidFill>
              <a:latin typeface="Century Schoolbook" pitchFamily="18" charset="0"/>
            </a:rPr>
            <a:t>cloud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focus</a:t>
          </a:r>
        </a:p>
      </dgm:t>
    </dgm:pt>
    <dgm:pt modelId="{A78C15FE-92D2-4604-A1AB-E25C85F944D0}" type="parTrans" cxnId="{4CBCDED7-176B-43E0-822D-B704EE3C625A}">
      <dgm:prSet/>
      <dgm:spPr/>
      <dgm:t>
        <a:bodyPr/>
        <a:lstStyle/>
        <a:p>
          <a:endParaRPr lang="it-IT"/>
        </a:p>
      </dgm:t>
    </dgm:pt>
    <dgm:pt modelId="{2269B18D-1B3F-4B17-B2DA-F09C66AE0A1D}" type="sibTrans" cxnId="{4CBCDED7-176B-43E0-822D-B704EE3C625A}">
      <dgm:prSet/>
      <dgm:spPr/>
      <dgm:t>
        <a:bodyPr/>
        <a:lstStyle/>
        <a:p>
          <a:endParaRPr lang="it-IT"/>
        </a:p>
      </dgm:t>
    </dgm:pt>
    <dgm:pt modelId="{F34E5E6E-E96B-4BFB-B4AD-E2033A692499}" type="pres">
      <dgm:prSet presAssocID="{8D910A4F-B51E-4DDA-897D-C01953FAF2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88D14A9-0B13-4636-9209-04AE063455E6}" type="pres">
      <dgm:prSet presAssocID="{980E0E5C-C656-4359-8D54-479CD8EE2BE7}" presName="parentText" presStyleLbl="node1" presStyleIdx="0" presStyleCnt="6" custScaleY="53963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73DC28-132F-4A0A-844A-D38BB0E2C624}" type="pres">
      <dgm:prSet presAssocID="{C7B5CB43-645F-4052-AF59-01D2962C5FE0}" presName="spacer" presStyleCnt="0"/>
      <dgm:spPr/>
    </dgm:pt>
    <dgm:pt modelId="{482B4649-B739-48BC-9A3F-429EA85ED18B}" type="pres">
      <dgm:prSet presAssocID="{A918BEF0-5AE7-4A6D-B180-981C42624A5E}" presName="parentText" presStyleLbl="node1" presStyleIdx="1" presStyleCnt="6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B9F257-7A0B-4F7C-8554-003F656B5FB5}" type="pres">
      <dgm:prSet presAssocID="{7461421B-C09F-4834-A4AA-98AABEAF9CC3}" presName="spacer" presStyleCnt="0"/>
      <dgm:spPr/>
    </dgm:pt>
    <dgm:pt modelId="{B3389166-82E9-4067-A5B4-DE426B0760C7}" type="pres">
      <dgm:prSet presAssocID="{A3735970-4A3D-46A8-BFAC-B5BE2423BF5F}" presName="parentText" presStyleLbl="node1" presStyleIdx="2" presStyleCnt="6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B8E3DA-2B82-48A6-AE63-95A7CDCBB1DB}" type="pres">
      <dgm:prSet presAssocID="{B02694F4-154D-4FF9-AC64-93D5FC2DD4FB}" presName="spacer" presStyleCnt="0"/>
      <dgm:spPr/>
    </dgm:pt>
    <dgm:pt modelId="{25A43BD2-A75D-4B40-97CC-57593F6549CA}" type="pres">
      <dgm:prSet presAssocID="{71C69744-038B-484F-AD67-D749697A44D2}" presName="parentText" presStyleLbl="node1" presStyleIdx="3" presStyleCnt="6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9361178-0C9E-41A0-9A21-FC8504A46934}" type="pres">
      <dgm:prSet presAssocID="{2FC3058C-02F4-435B-8565-4C66971B5739}" presName="spacer" presStyleCnt="0"/>
      <dgm:spPr/>
    </dgm:pt>
    <dgm:pt modelId="{CC51A951-EEE1-4963-8D9A-E53E9E6A8062}" type="pres">
      <dgm:prSet presAssocID="{DEE76A0F-8C60-4F53-9AC6-873D886BFE2F}" presName="parentText" presStyleLbl="node1" presStyleIdx="4" presStyleCnt="6" custScaleY="67002" custLinFactNeighborX="-1133" custLinFactNeighborY="2429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78EFF-B382-4445-9D74-2FC4D3C2653A}" type="pres">
      <dgm:prSet presAssocID="{1E8EA58D-665F-45CE-A5FB-745B840E135E}" presName="spacer" presStyleCnt="0"/>
      <dgm:spPr/>
    </dgm:pt>
    <dgm:pt modelId="{5C842645-FA81-472A-9D41-57BB40AF39BB}" type="pres">
      <dgm:prSet presAssocID="{443A17AB-3053-43C6-8024-8A59B1C6A6AF}" presName="parentText" presStyleLbl="node1" presStyleIdx="5" presStyleCnt="6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A804FFC-A1DC-4256-A49E-0E14DFEC4079}" type="presOf" srcId="{A918BEF0-5AE7-4A6D-B180-981C42624A5E}" destId="{482B4649-B739-48BC-9A3F-429EA85ED18B}" srcOrd="0" destOrd="0" presId="urn:microsoft.com/office/officeart/2005/8/layout/vList2"/>
    <dgm:cxn modelId="{4CBCDED7-176B-43E0-822D-B704EE3C625A}" srcId="{8D910A4F-B51E-4DDA-897D-C01953FAF2D1}" destId="{443A17AB-3053-43C6-8024-8A59B1C6A6AF}" srcOrd="5" destOrd="0" parTransId="{A78C15FE-92D2-4604-A1AB-E25C85F944D0}" sibTransId="{2269B18D-1B3F-4B17-B2DA-F09C66AE0A1D}"/>
    <dgm:cxn modelId="{C31772EE-EFC6-4FB8-9DDA-2666367DB2CF}" srcId="{8D910A4F-B51E-4DDA-897D-C01953FAF2D1}" destId="{A3735970-4A3D-46A8-BFAC-B5BE2423BF5F}" srcOrd="2" destOrd="0" parTransId="{AC210ADF-C228-442F-8942-BCDB2568230A}" sibTransId="{B02694F4-154D-4FF9-AC64-93D5FC2DD4FB}"/>
    <dgm:cxn modelId="{3EF28F01-3902-4D0B-9851-F6020772B7AD}" srcId="{8D910A4F-B51E-4DDA-897D-C01953FAF2D1}" destId="{DEE76A0F-8C60-4F53-9AC6-873D886BFE2F}" srcOrd="4" destOrd="0" parTransId="{699E0AAD-FCF0-4785-8D0B-1EE8670F211C}" sibTransId="{1E8EA58D-665F-45CE-A5FB-745B840E135E}"/>
    <dgm:cxn modelId="{949EADD1-9F97-482A-975B-BD96EE44EBED}" srcId="{8D910A4F-B51E-4DDA-897D-C01953FAF2D1}" destId="{980E0E5C-C656-4359-8D54-479CD8EE2BE7}" srcOrd="0" destOrd="0" parTransId="{FB1A002E-9984-4E13-90A3-CC884BBAE86D}" sibTransId="{C7B5CB43-645F-4052-AF59-01D2962C5FE0}"/>
    <dgm:cxn modelId="{FB26BAC5-3FCA-4CCC-903E-DF46BE4CCC3D}" type="presOf" srcId="{443A17AB-3053-43C6-8024-8A59B1C6A6AF}" destId="{5C842645-FA81-472A-9D41-57BB40AF39BB}" srcOrd="0" destOrd="0" presId="urn:microsoft.com/office/officeart/2005/8/layout/vList2"/>
    <dgm:cxn modelId="{6097B7B4-EDA5-46C9-A9D1-08AFFA37F54B}" type="presOf" srcId="{980E0E5C-C656-4359-8D54-479CD8EE2BE7}" destId="{F88D14A9-0B13-4636-9209-04AE063455E6}" srcOrd="0" destOrd="0" presId="urn:microsoft.com/office/officeart/2005/8/layout/vList2"/>
    <dgm:cxn modelId="{6C79B681-13A4-4A29-BCDA-65F65FEA22C8}" srcId="{8D910A4F-B51E-4DDA-897D-C01953FAF2D1}" destId="{A918BEF0-5AE7-4A6D-B180-981C42624A5E}" srcOrd="1" destOrd="0" parTransId="{E5B64B8C-89A6-466A-89F4-887AAC5A473C}" sibTransId="{7461421B-C09F-4834-A4AA-98AABEAF9CC3}"/>
    <dgm:cxn modelId="{EE40416A-FF35-4173-A947-738F7575D74C}" type="presOf" srcId="{DEE76A0F-8C60-4F53-9AC6-873D886BFE2F}" destId="{CC51A951-EEE1-4963-8D9A-E53E9E6A8062}" srcOrd="0" destOrd="0" presId="urn:microsoft.com/office/officeart/2005/8/layout/vList2"/>
    <dgm:cxn modelId="{99C67DA9-8A9B-4CBD-A268-763A94D25E49}" srcId="{8D910A4F-B51E-4DDA-897D-C01953FAF2D1}" destId="{71C69744-038B-484F-AD67-D749697A44D2}" srcOrd="3" destOrd="0" parTransId="{1805B724-3B92-4D70-9C79-CEAE669E525C}" sibTransId="{2FC3058C-02F4-435B-8565-4C66971B5739}"/>
    <dgm:cxn modelId="{69A013D9-D1B2-48B6-8CF3-42AD50B89903}" type="presOf" srcId="{8D910A4F-B51E-4DDA-897D-C01953FAF2D1}" destId="{F34E5E6E-E96B-4BFB-B4AD-E2033A692499}" srcOrd="0" destOrd="0" presId="urn:microsoft.com/office/officeart/2005/8/layout/vList2"/>
    <dgm:cxn modelId="{5E40C38A-A8BD-4355-9335-B4006DF448FD}" type="presOf" srcId="{A3735970-4A3D-46A8-BFAC-B5BE2423BF5F}" destId="{B3389166-82E9-4067-A5B4-DE426B0760C7}" srcOrd="0" destOrd="0" presId="urn:microsoft.com/office/officeart/2005/8/layout/vList2"/>
    <dgm:cxn modelId="{4AA01C86-AE12-44F8-A5C4-3381BD733318}" type="presOf" srcId="{71C69744-038B-484F-AD67-D749697A44D2}" destId="{25A43BD2-A75D-4B40-97CC-57593F6549CA}" srcOrd="0" destOrd="0" presId="urn:microsoft.com/office/officeart/2005/8/layout/vList2"/>
    <dgm:cxn modelId="{F686C84C-DAC4-4788-A0CD-780B232AE944}" type="presParOf" srcId="{F34E5E6E-E96B-4BFB-B4AD-E2033A692499}" destId="{F88D14A9-0B13-4636-9209-04AE063455E6}" srcOrd="0" destOrd="0" presId="urn:microsoft.com/office/officeart/2005/8/layout/vList2"/>
    <dgm:cxn modelId="{F3BC4189-DFDB-436A-9E87-67FC68EBE9D1}" type="presParOf" srcId="{F34E5E6E-E96B-4BFB-B4AD-E2033A692499}" destId="{2D73DC28-132F-4A0A-844A-D38BB0E2C624}" srcOrd="1" destOrd="0" presId="urn:microsoft.com/office/officeart/2005/8/layout/vList2"/>
    <dgm:cxn modelId="{C8B56E85-9558-4D8F-A19A-48C949F49F8D}" type="presParOf" srcId="{F34E5E6E-E96B-4BFB-B4AD-E2033A692499}" destId="{482B4649-B739-48BC-9A3F-429EA85ED18B}" srcOrd="2" destOrd="0" presId="urn:microsoft.com/office/officeart/2005/8/layout/vList2"/>
    <dgm:cxn modelId="{1AC2D80A-FEDA-4432-BE71-2E0EEDDEE350}" type="presParOf" srcId="{F34E5E6E-E96B-4BFB-B4AD-E2033A692499}" destId="{B5B9F257-7A0B-4F7C-8554-003F656B5FB5}" srcOrd="3" destOrd="0" presId="urn:microsoft.com/office/officeart/2005/8/layout/vList2"/>
    <dgm:cxn modelId="{C7C404C4-128E-4699-8DDE-C840EB4A30F8}" type="presParOf" srcId="{F34E5E6E-E96B-4BFB-B4AD-E2033A692499}" destId="{B3389166-82E9-4067-A5B4-DE426B0760C7}" srcOrd="4" destOrd="0" presId="urn:microsoft.com/office/officeart/2005/8/layout/vList2"/>
    <dgm:cxn modelId="{3636F7FE-1625-4768-8371-41706D6D6935}" type="presParOf" srcId="{F34E5E6E-E96B-4BFB-B4AD-E2033A692499}" destId="{8AB8E3DA-2B82-48A6-AE63-95A7CDCBB1DB}" srcOrd="5" destOrd="0" presId="urn:microsoft.com/office/officeart/2005/8/layout/vList2"/>
    <dgm:cxn modelId="{3B990EB0-A1AE-46CC-8148-52B3DA7B9220}" type="presParOf" srcId="{F34E5E6E-E96B-4BFB-B4AD-E2033A692499}" destId="{25A43BD2-A75D-4B40-97CC-57593F6549CA}" srcOrd="6" destOrd="0" presId="urn:microsoft.com/office/officeart/2005/8/layout/vList2"/>
    <dgm:cxn modelId="{99761C3F-F204-40F7-B5E7-0FF7C1C6286C}" type="presParOf" srcId="{F34E5E6E-E96B-4BFB-B4AD-E2033A692499}" destId="{C9361178-0C9E-41A0-9A21-FC8504A46934}" srcOrd="7" destOrd="0" presId="urn:microsoft.com/office/officeart/2005/8/layout/vList2"/>
    <dgm:cxn modelId="{E4DEA883-A383-4BEC-A983-6E34302B5B1A}" type="presParOf" srcId="{F34E5E6E-E96B-4BFB-B4AD-E2033A692499}" destId="{CC51A951-EEE1-4963-8D9A-E53E9E6A8062}" srcOrd="8" destOrd="0" presId="urn:microsoft.com/office/officeart/2005/8/layout/vList2"/>
    <dgm:cxn modelId="{1B5A12E8-3C44-4A94-916C-60905369E043}" type="presParOf" srcId="{F34E5E6E-E96B-4BFB-B4AD-E2033A692499}" destId="{CDB78EFF-B382-4445-9D74-2FC4D3C2653A}" srcOrd="9" destOrd="0" presId="urn:microsoft.com/office/officeart/2005/8/layout/vList2"/>
    <dgm:cxn modelId="{B0D8DF3F-FA1A-46D0-BBCF-ED2131A7519D}" type="presParOf" srcId="{F34E5E6E-E96B-4BFB-B4AD-E2033A692499}" destId="{5C842645-FA81-472A-9D41-57BB40AF39BB}" srcOrd="1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A0FAA55-17F3-48CD-9C3A-4950BFB110E1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3014F47B-C0FB-476F-B764-DFDC157D4DBF}">
      <dgm:prSet phldrT="[Testo]" custT="1"/>
      <dgm:spPr/>
      <dgm:t>
        <a:bodyPr/>
        <a:lstStyle/>
        <a:p>
          <a:pPr algn="ctr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Trasferimento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diretto di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tecnologie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armonizzabili con i tempi e le modalità produttive delle cantine</a:t>
          </a:r>
          <a:endParaRPr lang="it-IT" sz="15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9D2B885E-BDD2-40A5-AB7A-9CDB7F907A59}" type="parTrans" cxnId="{F2652EEE-2E31-4D10-B858-3C544DE12716}">
      <dgm:prSet/>
      <dgm:spPr/>
      <dgm:t>
        <a:bodyPr/>
        <a:lstStyle/>
        <a:p>
          <a:pPr algn="ctr"/>
          <a:endParaRPr lang="it-IT" sz="1500" b="0">
            <a:solidFill>
              <a:schemeClr val="tx1"/>
            </a:solidFill>
            <a:latin typeface="Century Schoolbook" pitchFamily="18" charset="0"/>
          </a:endParaRPr>
        </a:p>
      </dgm:t>
    </dgm:pt>
    <dgm:pt modelId="{1A7787AA-4540-4FC1-9A11-098A14E30539}" type="sibTrans" cxnId="{F2652EEE-2E31-4D10-B858-3C544DE12716}">
      <dgm:prSet/>
      <dgm:spPr/>
      <dgm:t>
        <a:bodyPr/>
        <a:lstStyle/>
        <a:p>
          <a:pPr algn="ctr"/>
          <a:endParaRPr lang="it-IT" sz="1500" b="0">
            <a:solidFill>
              <a:schemeClr val="tx1"/>
            </a:solidFill>
            <a:latin typeface="Century Schoolbook" pitchFamily="18" charset="0"/>
          </a:endParaRPr>
        </a:p>
      </dgm:t>
    </dgm:pt>
    <dgm:pt modelId="{F5B1339A-06B2-4848-A9EF-9649D94325F3}">
      <dgm:prSet phldrT="[Testo]" custT="1"/>
      <dgm:spPr/>
      <dgm:t>
        <a:bodyPr/>
        <a:lstStyle/>
        <a:p>
          <a:pPr algn="ctr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Formazione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del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personale aziendale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in merito all’adozione dei protocolli operativi e dei parametri utili al controllo di qualità dei prodotti finiti</a:t>
          </a:r>
          <a:endParaRPr lang="it-IT" sz="15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9D1F76AE-DCF9-444C-A943-5C73478A8B55}" type="parTrans" cxnId="{06BFFE4F-EF5B-4AA4-A864-49E3D355A5D0}">
      <dgm:prSet/>
      <dgm:spPr/>
      <dgm:t>
        <a:bodyPr/>
        <a:lstStyle/>
        <a:p>
          <a:pPr algn="ctr"/>
          <a:endParaRPr lang="it-IT" sz="1500" b="0">
            <a:solidFill>
              <a:schemeClr val="tx1"/>
            </a:solidFill>
            <a:latin typeface="Century Schoolbook" pitchFamily="18" charset="0"/>
          </a:endParaRPr>
        </a:p>
      </dgm:t>
    </dgm:pt>
    <dgm:pt modelId="{39A8D14F-919A-4F34-97B9-998D889F6A24}" type="sibTrans" cxnId="{06BFFE4F-EF5B-4AA4-A864-49E3D355A5D0}">
      <dgm:prSet/>
      <dgm:spPr/>
      <dgm:t>
        <a:bodyPr/>
        <a:lstStyle/>
        <a:p>
          <a:pPr algn="ctr"/>
          <a:endParaRPr lang="it-IT" sz="1500" b="0">
            <a:solidFill>
              <a:schemeClr val="tx1"/>
            </a:solidFill>
            <a:latin typeface="Century Schoolbook" pitchFamily="18" charset="0"/>
          </a:endParaRPr>
        </a:p>
      </dgm:t>
    </dgm:pt>
    <dgm:pt modelId="{67772623-EB1E-459A-B396-82C2BEEE1D99}">
      <dgm:prSet phldrT="[Testo]" custT="1"/>
      <dgm:spPr/>
      <dgm:t>
        <a:bodyPr/>
        <a:lstStyle/>
        <a:p>
          <a:pPr algn="ctr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Miglioramento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del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livello qualitativo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della produzione, con particolare riferimento al prodotto finito</a:t>
          </a:r>
          <a:endParaRPr lang="it-IT" sz="15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F3ADC66E-F234-4150-BCAC-1B4DAF606B04}" type="parTrans" cxnId="{ED55A971-845F-4988-A8B2-3CFFB9E422EF}">
      <dgm:prSet/>
      <dgm:spPr/>
      <dgm:t>
        <a:bodyPr/>
        <a:lstStyle/>
        <a:p>
          <a:pPr algn="ctr"/>
          <a:endParaRPr lang="it-IT" b="0">
            <a:solidFill>
              <a:schemeClr val="tx1"/>
            </a:solidFill>
          </a:endParaRPr>
        </a:p>
      </dgm:t>
    </dgm:pt>
    <dgm:pt modelId="{D7228DEC-D2A7-40C3-9F99-DD2835DB5ABE}" type="sibTrans" cxnId="{ED55A971-845F-4988-A8B2-3CFFB9E422EF}">
      <dgm:prSet/>
      <dgm:spPr/>
      <dgm:t>
        <a:bodyPr/>
        <a:lstStyle/>
        <a:p>
          <a:pPr algn="ctr"/>
          <a:endParaRPr lang="it-IT" b="0">
            <a:solidFill>
              <a:schemeClr val="tx1"/>
            </a:solidFill>
          </a:endParaRPr>
        </a:p>
      </dgm:t>
    </dgm:pt>
    <dgm:pt modelId="{B8EA58B2-0809-4858-9994-549243712344}">
      <dgm:prSet phldrT="[Testo]" custT="1"/>
      <dgm:spPr/>
      <dgm:t>
        <a:bodyPr/>
        <a:lstStyle/>
        <a:p>
          <a:pPr algn="ctr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Contribuzione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allo 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sviluppo tecnologico 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nel settore enologico regionale con ricadute positive sul reddito e sull’occupazione</a:t>
          </a:r>
          <a:endParaRPr lang="it-IT" sz="15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EE766150-DC8A-4D49-94A8-D20BBAC23ED2}" type="parTrans" cxnId="{D75EAB99-F9CA-4105-B984-57AAC1B7FB23}">
      <dgm:prSet/>
      <dgm:spPr/>
      <dgm:t>
        <a:bodyPr/>
        <a:lstStyle/>
        <a:p>
          <a:pPr algn="ctr"/>
          <a:endParaRPr lang="it-IT" b="0"/>
        </a:p>
      </dgm:t>
    </dgm:pt>
    <dgm:pt modelId="{2E8B4A62-7502-4E17-A757-ECD1334A1470}" type="sibTrans" cxnId="{D75EAB99-F9CA-4105-B984-57AAC1B7FB23}">
      <dgm:prSet/>
      <dgm:spPr/>
      <dgm:t>
        <a:bodyPr/>
        <a:lstStyle/>
        <a:p>
          <a:pPr algn="ctr"/>
          <a:endParaRPr lang="it-IT" b="0"/>
        </a:p>
      </dgm:t>
    </dgm:pt>
    <dgm:pt modelId="{232DD40B-4435-4170-9A70-ECF98B76788B}" type="pres">
      <dgm:prSet presAssocID="{5A0FAA55-17F3-48CD-9C3A-4950BFB110E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74FDD50-309F-44E1-962F-26F32059EA57}" type="pres">
      <dgm:prSet presAssocID="{3014F47B-C0FB-476F-B764-DFDC157D4DBF}" presName="parentText" presStyleLbl="node1" presStyleIdx="0" presStyleCnt="4" custLinFactNeighborY="1876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982BE5-9FB9-4B9B-8944-DB408449C4E1}" type="pres">
      <dgm:prSet presAssocID="{1A7787AA-4540-4FC1-9A11-098A14E30539}" presName="spacer" presStyleCnt="0"/>
      <dgm:spPr/>
    </dgm:pt>
    <dgm:pt modelId="{BFBE66AD-FCEE-4AD1-8D11-7C9BEC5A3BB6}" type="pres">
      <dgm:prSet presAssocID="{F5B1339A-06B2-4848-A9EF-9649D94325F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568686-CADA-4A88-A5CC-36A66361BAA9}" type="pres">
      <dgm:prSet presAssocID="{39A8D14F-919A-4F34-97B9-998D889F6A24}" presName="spacer" presStyleCnt="0"/>
      <dgm:spPr/>
    </dgm:pt>
    <dgm:pt modelId="{3493AC1E-56EA-4FDD-85D0-7C09989EF29B}" type="pres">
      <dgm:prSet presAssocID="{67772623-EB1E-459A-B396-82C2BEEE1D9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458AE23-AAD2-4A5F-98ED-1ABF7EE226EF}" type="pres">
      <dgm:prSet presAssocID="{D7228DEC-D2A7-40C3-9F99-DD2835DB5ABE}" presName="spacer" presStyleCnt="0"/>
      <dgm:spPr/>
    </dgm:pt>
    <dgm:pt modelId="{07A75D7D-3F0D-46BD-8631-DD958BFFC368}" type="pres">
      <dgm:prSet presAssocID="{B8EA58B2-0809-4858-9994-54924371234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780C4B3-7D87-4AEB-AF34-542ADB32F107}" type="presOf" srcId="{67772623-EB1E-459A-B396-82C2BEEE1D99}" destId="{3493AC1E-56EA-4FDD-85D0-7C09989EF29B}" srcOrd="0" destOrd="0" presId="urn:microsoft.com/office/officeart/2005/8/layout/vList2"/>
    <dgm:cxn modelId="{D75EAB99-F9CA-4105-B984-57AAC1B7FB23}" srcId="{5A0FAA55-17F3-48CD-9C3A-4950BFB110E1}" destId="{B8EA58B2-0809-4858-9994-549243712344}" srcOrd="3" destOrd="0" parTransId="{EE766150-DC8A-4D49-94A8-D20BBAC23ED2}" sibTransId="{2E8B4A62-7502-4E17-A757-ECD1334A1470}"/>
    <dgm:cxn modelId="{06BFFE4F-EF5B-4AA4-A864-49E3D355A5D0}" srcId="{5A0FAA55-17F3-48CD-9C3A-4950BFB110E1}" destId="{F5B1339A-06B2-4848-A9EF-9649D94325F3}" srcOrd="1" destOrd="0" parTransId="{9D1F76AE-DCF9-444C-A943-5C73478A8B55}" sibTransId="{39A8D14F-919A-4F34-97B9-998D889F6A24}"/>
    <dgm:cxn modelId="{1745E147-AACE-47E8-9F6C-82EC28C0FE81}" type="presOf" srcId="{B8EA58B2-0809-4858-9994-549243712344}" destId="{07A75D7D-3F0D-46BD-8631-DD958BFFC368}" srcOrd="0" destOrd="0" presId="urn:microsoft.com/office/officeart/2005/8/layout/vList2"/>
    <dgm:cxn modelId="{ED55A971-845F-4988-A8B2-3CFFB9E422EF}" srcId="{5A0FAA55-17F3-48CD-9C3A-4950BFB110E1}" destId="{67772623-EB1E-459A-B396-82C2BEEE1D99}" srcOrd="2" destOrd="0" parTransId="{F3ADC66E-F234-4150-BCAC-1B4DAF606B04}" sibTransId="{D7228DEC-D2A7-40C3-9F99-DD2835DB5ABE}"/>
    <dgm:cxn modelId="{39F9EB6B-99BD-4771-9905-00F017A269D3}" type="presOf" srcId="{F5B1339A-06B2-4848-A9EF-9649D94325F3}" destId="{BFBE66AD-FCEE-4AD1-8D11-7C9BEC5A3BB6}" srcOrd="0" destOrd="0" presId="urn:microsoft.com/office/officeart/2005/8/layout/vList2"/>
    <dgm:cxn modelId="{6BA8FC22-4255-4187-9C1F-D5A1BD2EBB36}" type="presOf" srcId="{5A0FAA55-17F3-48CD-9C3A-4950BFB110E1}" destId="{232DD40B-4435-4170-9A70-ECF98B76788B}" srcOrd="0" destOrd="0" presId="urn:microsoft.com/office/officeart/2005/8/layout/vList2"/>
    <dgm:cxn modelId="{974C1026-A64F-40E3-8DED-74DB54A588FB}" type="presOf" srcId="{3014F47B-C0FB-476F-B764-DFDC157D4DBF}" destId="{E74FDD50-309F-44E1-962F-26F32059EA57}" srcOrd="0" destOrd="0" presId="urn:microsoft.com/office/officeart/2005/8/layout/vList2"/>
    <dgm:cxn modelId="{F2652EEE-2E31-4D10-B858-3C544DE12716}" srcId="{5A0FAA55-17F3-48CD-9C3A-4950BFB110E1}" destId="{3014F47B-C0FB-476F-B764-DFDC157D4DBF}" srcOrd="0" destOrd="0" parTransId="{9D2B885E-BDD2-40A5-AB7A-9CDB7F907A59}" sibTransId="{1A7787AA-4540-4FC1-9A11-098A14E30539}"/>
    <dgm:cxn modelId="{2B6D717D-6C46-4ACD-A2E4-DD4F577B502C}" type="presParOf" srcId="{232DD40B-4435-4170-9A70-ECF98B76788B}" destId="{E74FDD50-309F-44E1-962F-26F32059EA57}" srcOrd="0" destOrd="0" presId="urn:microsoft.com/office/officeart/2005/8/layout/vList2"/>
    <dgm:cxn modelId="{0292FF9C-9AEF-494A-BE59-8170CF144153}" type="presParOf" srcId="{232DD40B-4435-4170-9A70-ECF98B76788B}" destId="{BF982BE5-9FB9-4B9B-8944-DB408449C4E1}" srcOrd="1" destOrd="0" presId="urn:microsoft.com/office/officeart/2005/8/layout/vList2"/>
    <dgm:cxn modelId="{446552B7-E5AC-4A46-B433-B4970BCF6B6A}" type="presParOf" srcId="{232DD40B-4435-4170-9A70-ECF98B76788B}" destId="{BFBE66AD-FCEE-4AD1-8D11-7C9BEC5A3BB6}" srcOrd="2" destOrd="0" presId="urn:microsoft.com/office/officeart/2005/8/layout/vList2"/>
    <dgm:cxn modelId="{B923BD6C-77BB-4045-8680-055A13035A42}" type="presParOf" srcId="{232DD40B-4435-4170-9A70-ECF98B76788B}" destId="{FB568686-CADA-4A88-A5CC-36A66361BAA9}" srcOrd="3" destOrd="0" presId="urn:microsoft.com/office/officeart/2005/8/layout/vList2"/>
    <dgm:cxn modelId="{2534FD44-160A-4246-836B-6F78E525ADB9}" type="presParOf" srcId="{232DD40B-4435-4170-9A70-ECF98B76788B}" destId="{3493AC1E-56EA-4FDD-85D0-7C09989EF29B}" srcOrd="4" destOrd="0" presId="urn:microsoft.com/office/officeart/2005/8/layout/vList2"/>
    <dgm:cxn modelId="{82987BC7-E03E-4185-A9B5-E5A95E36B74F}" type="presParOf" srcId="{232DD40B-4435-4170-9A70-ECF98B76788B}" destId="{8458AE23-AAD2-4A5F-98ED-1ABF7EE226EF}" srcOrd="5" destOrd="0" presId="urn:microsoft.com/office/officeart/2005/8/layout/vList2"/>
    <dgm:cxn modelId="{9B953F47-D038-48E2-927E-E1A5AD26805D}" type="presParOf" srcId="{232DD40B-4435-4170-9A70-ECF98B76788B}" destId="{07A75D7D-3F0D-46BD-8631-DD958BFFC36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2400" b="1" dirty="0" smtClean="0">
              <a:solidFill>
                <a:schemeClr val="tx1"/>
              </a:solidFill>
              <a:latin typeface="Century Schoolbook" pitchFamily="18" charset="0"/>
            </a:rPr>
            <a:t>In ambito viticolo</a:t>
          </a:r>
          <a:endParaRPr lang="it-IT" sz="24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70AE26C3-5A87-4FF4-AA26-19A7C81BF776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90000"/>
            </a:lnSpc>
          </a:pPr>
          <a:endParaRPr lang="it-IT" sz="1500" dirty="0">
            <a:latin typeface="Century Schoolbook" pitchFamily="18" charset="0"/>
          </a:endParaRPr>
        </a:p>
      </dgm:t>
    </dgm:pt>
    <dgm:pt modelId="{BDF5677A-4F2E-43C5-AAA2-E1B2D9B78D9B}" type="parTrans" cxnId="{0B551A04-319A-4BCA-B73F-E40AD582DD4A}">
      <dgm:prSet/>
      <dgm:spPr/>
      <dgm:t>
        <a:bodyPr/>
        <a:lstStyle/>
        <a:p>
          <a:endParaRPr lang="it-IT"/>
        </a:p>
      </dgm:t>
    </dgm:pt>
    <dgm:pt modelId="{625A7539-479A-4801-9B99-BF3002E1E731}" type="sibTrans" cxnId="{0B551A04-319A-4BCA-B73F-E40AD582DD4A}">
      <dgm:prSet/>
      <dgm:spPr/>
      <dgm:t>
        <a:bodyPr/>
        <a:lstStyle/>
        <a:p>
          <a:endParaRPr lang="it-IT"/>
        </a:p>
      </dgm:t>
    </dgm:pt>
    <dgm:pt modelId="{D0F0661F-F456-4C0C-9706-BD63C776D1C9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90000"/>
            </a:lnSpc>
          </a:pPr>
          <a:endParaRPr lang="it-IT" sz="1500" dirty="0">
            <a:latin typeface="Century Schoolbook" pitchFamily="18" charset="0"/>
          </a:endParaRPr>
        </a:p>
      </dgm:t>
    </dgm:pt>
    <dgm:pt modelId="{39844BE5-601F-46BB-BEEC-DC659213C88D}" type="parTrans" cxnId="{AAA46444-5B52-4E32-983D-A7332FAA8C46}">
      <dgm:prSet/>
      <dgm:spPr/>
      <dgm:t>
        <a:bodyPr/>
        <a:lstStyle/>
        <a:p>
          <a:endParaRPr lang="it-IT"/>
        </a:p>
      </dgm:t>
    </dgm:pt>
    <dgm:pt modelId="{246D898A-4FC3-4BED-B077-4708C7A7BA66}" type="sibTrans" cxnId="{AAA46444-5B52-4E32-983D-A7332FAA8C46}">
      <dgm:prSet/>
      <dgm:spPr/>
      <dgm:t>
        <a:bodyPr/>
        <a:lstStyle/>
        <a:p>
          <a:endParaRPr lang="it-IT"/>
        </a:p>
      </dgm:t>
    </dgm:pt>
    <dgm:pt modelId="{E5FA01F5-2089-4128-B769-90E04C67E45F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90000"/>
            </a:lnSpc>
          </a:pPr>
          <a:endParaRPr lang="it-IT" sz="1500" dirty="0">
            <a:latin typeface="Century Schoolbook" pitchFamily="18" charset="0"/>
          </a:endParaRPr>
        </a:p>
      </dgm:t>
    </dgm:pt>
    <dgm:pt modelId="{B0563D80-C227-42EA-B1D0-E6CBE5D92ED4}" type="parTrans" cxnId="{E2BA672B-0951-49FD-8623-C5DA54290306}">
      <dgm:prSet/>
      <dgm:spPr/>
      <dgm:t>
        <a:bodyPr/>
        <a:lstStyle/>
        <a:p>
          <a:endParaRPr lang="it-IT"/>
        </a:p>
      </dgm:t>
    </dgm:pt>
    <dgm:pt modelId="{DD328487-3604-401D-A4D6-EA61A3FD5172}" type="sibTrans" cxnId="{E2BA672B-0951-49FD-8623-C5DA54290306}">
      <dgm:prSet/>
      <dgm:spPr/>
      <dgm:t>
        <a:bodyPr/>
        <a:lstStyle/>
        <a:p>
          <a:endParaRPr lang="it-IT"/>
        </a:p>
      </dgm:t>
    </dgm:pt>
    <dgm:pt modelId="{6BEB23A2-C63F-49EE-859B-CA8E1D513FA0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90000"/>
            </a:lnSpc>
          </a:pPr>
          <a:endParaRPr lang="it-IT" sz="1500" dirty="0">
            <a:latin typeface="Century Schoolbook" pitchFamily="18" charset="0"/>
          </a:endParaRPr>
        </a:p>
      </dgm:t>
    </dgm:pt>
    <dgm:pt modelId="{00FB2092-0CEE-48F7-BBAE-C5E80B7209BF}" type="parTrans" cxnId="{3BA1FF8A-C568-4F22-B220-77ABEB6F2711}">
      <dgm:prSet/>
      <dgm:spPr/>
      <dgm:t>
        <a:bodyPr/>
        <a:lstStyle/>
        <a:p>
          <a:endParaRPr lang="it-IT"/>
        </a:p>
      </dgm:t>
    </dgm:pt>
    <dgm:pt modelId="{AA8A56B2-B0BE-4653-835E-9F20C5D4A071}" type="sibTrans" cxnId="{3BA1FF8A-C568-4F22-B220-77ABEB6F2711}">
      <dgm:prSet/>
      <dgm:spPr/>
      <dgm:t>
        <a:bodyPr/>
        <a:lstStyle/>
        <a:p>
          <a:endParaRPr lang="it-IT"/>
        </a:p>
      </dgm:t>
    </dgm:pt>
    <dgm:pt modelId="{FFB62040-7D40-44E9-B429-F665B7A880E6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90000"/>
            </a:lnSpc>
          </a:pPr>
          <a:endParaRPr lang="it-IT" sz="1500" dirty="0">
            <a:latin typeface="Century Schoolbook" pitchFamily="18" charset="0"/>
          </a:endParaRPr>
        </a:p>
      </dgm:t>
    </dgm:pt>
    <dgm:pt modelId="{546A5C05-BA70-411A-B396-A29F9E51E00A}" type="parTrans" cxnId="{307B53B1-F692-4939-BC15-84AB040DF1D2}">
      <dgm:prSet/>
      <dgm:spPr/>
      <dgm:t>
        <a:bodyPr/>
        <a:lstStyle/>
        <a:p>
          <a:endParaRPr lang="it-IT"/>
        </a:p>
      </dgm:t>
    </dgm:pt>
    <dgm:pt modelId="{88BD1D26-6304-494B-BA43-312D2A941772}" type="sibTrans" cxnId="{307B53B1-F692-4939-BC15-84AB040DF1D2}">
      <dgm:prSet/>
      <dgm:spPr/>
      <dgm:t>
        <a:bodyPr/>
        <a:lstStyle/>
        <a:p>
          <a:endParaRPr lang="it-IT"/>
        </a:p>
      </dgm:t>
    </dgm:pt>
    <dgm:pt modelId="{EDCA7286-5970-4B7B-9063-F51274881B6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100000"/>
            </a:lnSpc>
          </a:pPr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della </a:t>
          </a:r>
          <a:r>
            <a:rPr lang="it-IT" sz="1500" b="1" dirty="0" smtClean="0">
              <a:latin typeface="Century Schoolbook" pitchFamily="18" charset="0"/>
            </a:rPr>
            <a:t>SUSCETTIBILITÀ</a:t>
          </a:r>
          <a:r>
            <a:rPr lang="it-IT" sz="1500" dirty="0" smtClean="0">
              <a:latin typeface="Century Schoolbook" pitchFamily="18" charset="0"/>
            </a:rPr>
            <a:t> delle viti agli </a:t>
          </a:r>
          <a:r>
            <a:rPr lang="it-IT" sz="1500" b="1" dirty="0" smtClean="0">
              <a:latin typeface="Century Schoolbook" pitchFamily="18" charset="0"/>
            </a:rPr>
            <a:t>STRESS ABIOTICI</a:t>
          </a:r>
          <a:r>
            <a:rPr lang="it-IT" sz="1500" dirty="0" smtClean="0">
              <a:latin typeface="Century Schoolbook" pitchFamily="18" charset="0"/>
            </a:rPr>
            <a:t> (elevate temperature, radiazione luminosa e siccità estive);</a:t>
          </a:r>
          <a:endParaRPr lang="it-IT" sz="1500" dirty="0">
            <a:latin typeface="Century Schoolbook" pitchFamily="18" charset="0"/>
          </a:endParaRPr>
        </a:p>
      </dgm:t>
    </dgm:pt>
    <dgm:pt modelId="{D34FF95A-6469-4D9F-9865-42572B3145AF}" type="parTrans" cxnId="{BE72EC57-038A-4E1F-A805-2CF81087BEA5}">
      <dgm:prSet/>
      <dgm:spPr/>
      <dgm:t>
        <a:bodyPr/>
        <a:lstStyle/>
        <a:p>
          <a:endParaRPr lang="it-IT"/>
        </a:p>
      </dgm:t>
    </dgm:pt>
    <dgm:pt modelId="{09900EE3-AAA0-4A59-804E-EF4785B3C329}" type="sibTrans" cxnId="{BE72EC57-038A-4E1F-A805-2CF81087BEA5}">
      <dgm:prSet/>
      <dgm:spPr/>
      <dgm:t>
        <a:bodyPr/>
        <a:lstStyle/>
        <a:p>
          <a:endParaRPr lang="it-IT"/>
        </a:p>
      </dgm:t>
    </dgm:pt>
    <dgm:pt modelId="{5CD3ED53-6C90-459A-BFFC-4E15D40725E3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dei </a:t>
          </a:r>
          <a:r>
            <a:rPr lang="it-IT" sz="1500" b="1" dirty="0" smtClean="0">
              <a:latin typeface="Century Schoolbook" pitchFamily="18" charset="0"/>
            </a:rPr>
            <a:t>FENOMENI </a:t>
          </a:r>
          <a:r>
            <a:rPr lang="it-IT" sz="1500" b="1" dirty="0" err="1" smtClean="0">
              <a:latin typeface="Century Schoolbook" pitchFamily="18" charset="0"/>
            </a:rPr>
            <a:t>DI</a:t>
          </a:r>
          <a:r>
            <a:rPr lang="it-IT" sz="1500" b="1" dirty="0" smtClean="0">
              <a:latin typeface="Century Schoolbook" pitchFamily="18" charset="0"/>
            </a:rPr>
            <a:t> DISACCOPPIAMENTO</a:t>
          </a:r>
          <a:r>
            <a:rPr lang="it-IT" sz="1500" dirty="0" smtClean="0">
              <a:latin typeface="Century Schoolbook" pitchFamily="18" charset="0"/>
            </a:rPr>
            <a:t> tra </a:t>
          </a:r>
          <a:r>
            <a:rPr lang="it-IT" sz="1500" b="1" dirty="0" smtClean="0">
              <a:latin typeface="Century Schoolbook" pitchFamily="18" charset="0"/>
            </a:rPr>
            <a:t>MATURITÀ TECNOLOGICA</a:t>
          </a:r>
          <a:r>
            <a:rPr lang="it-IT" sz="1500" dirty="0" smtClean="0">
              <a:latin typeface="Century Schoolbook" pitchFamily="18" charset="0"/>
            </a:rPr>
            <a:t> e </a:t>
          </a:r>
          <a:r>
            <a:rPr lang="it-IT" sz="1500" b="1" dirty="0" smtClean="0">
              <a:latin typeface="Century Schoolbook" pitchFamily="18" charset="0"/>
            </a:rPr>
            <a:t>FENOLOGICA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7D7343B2-BE8B-45D3-87BA-F647A44FE3A8}" type="parTrans" cxnId="{D1C35666-D85C-4CAA-92FB-A9C550A3964E}">
      <dgm:prSet/>
      <dgm:spPr/>
      <dgm:t>
        <a:bodyPr/>
        <a:lstStyle/>
        <a:p>
          <a:endParaRPr lang="it-IT"/>
        </a:p>
      </dgm:t>
    </dgm:pt>
    <dgm:pt modelId="{6285E81D-1316-4CB2-87F9-5030C4CDB9EF}" type="sibTrans" cxnId="{D1C35666-D85C-4CAA-92FB-A9C550A3964E}">
      <dgm:prSet/>
      <dgm:spPr/>
      <dgm:t>
        <a:bodyPr/>
        <a:lstStyle/>
        <a:p>
          <a:endParaRPr lang="it-IT"/>
        </a:p>
      </dgm:t>
    </dgm:pt>
    <dgm:pt modelId="{FD4D5CF3-1B1B-4BBF-99BE-04D232F388F9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della </a:t>
          </a:r>
          <a:r>
            <a:rPr lang="it-IT" sz="1500" b="1" dirty="0" smtClean="0">
              <a:latin typeface="Century Schoolbook" pitchFamily="18" charset="0"/>
            </a:rPr>
            <a:t>SUSCETTIBILITÀ</a:t>
          </a:r>
          <a:r>
            <a:rPr lang="it-IT" sz="1500" dirty="0" smtClean="0">
              <a:latin typeface="Century Schoolbook" pitchFamily="18" charset="0"/>
            </a:rPr>
            <a:t> a </a:t>
          </a:r>
          <a:r>
            <a:rPr lang="it-IT" sz="1500" b="1" dirty="0" smtClean="0">
              <a:latin typeface="Century Schoolbook" pitchFamily="18" charset="0"/>
            </a:rPr>
            <a:t>PATOGENI</a:t>
          </a:r>
          <a:r>
            <a:rPr lang="it-IT" sz="1500" dirty="0" smtClean="0">
              <a:latin typeface="Century Schoolbook" pitchFamily="18" charset="0"/>
            </a:rPr>
            <a:t> o </a:t>
          </a:r>
          <a:r>
            <a:rPr lang="it-IT" sz="1500" b="1" dirty="0" smtClean="0">
              <a:latin typeface="Century Schoolbook" pitchFamily="18" charset="0"/>
            </a:rPr>
            <a:t>INSETTI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5D80538F-D26D-414F-976C-F6FBFA860788}" type="parTrans" cxnId="{18158CA7-6FEB-4C8A-9AD4-875435CDE0A7}">
      <dgm:prSet/>
      <dgm:spPr/>
      <dgm:t>
        <a:bodyPr/>
        <a:lstStyle/>
        <a:p>
          <a:endParaRPr lang="it-IT"/>
        </a:p>
      </dgm:t>
    </dgm:pt>
    <dgm:pt modelId="{F0DF5942-DF87-4A0E-A9C7-80AD4CDF1D15}" type="sibTrans" cxnId="{18158CA7-6FEB-4C8A-9AD4-875435CDE0A7}">
      <dgm:prSet/>
      <dgm:spPr/>
      <dgm:t>
        <a:bodyPr/>
        <a:lstStyle/>
        <a:p>
          <a:endParaRPr lang="it-IT"/>
        </a:p>
      </dgm:t>
    </dgm:pt>
    <dgm:pt modelId="{0DFE451C-BFCB-4215-80B4-3D5EA2194198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it-IT" sz="1500" b="1" dirty="0" smtClean="0">
              <a:latin typeface="Century Schoolbook" pitchFamily="18" charset="0"/>
            </a:rPr>
            <a:t>MIGLIORAMENTO</a:t>
          </a:r>
          <a:r>
            <a:rPr lang="it-IT" sz="1500" dirty="0" smtClean="0">
              <a:latin typeface="Century Schoolbook" pitchFamily="18" charset="0"/>
            </a:rPr>
            <a:t> della </a:t>
          </a:r>
          <a:r>
            <a:rPr lang="it-IT" sz="1500" b="1" dirty="0" smtClean="0">
              <a:latin typeface="Century Schoolbook" pitchFamily="18" charset="0"/>
            </a:rPr>
            <a:t>QUALITÀ</a:t>
          </a:r>
          <a:r>
            <a:rPr lang="it-IT" sz="1500" dirty="0" smtClean="0">
              <a:latin typeface="Century Schoolbook" pitchFamily="18" charset="0"/>
            </a:rPr>
            <a:t> delle </a:t>
          </a:r>
          <a:r>
            <a:rPr lang="it-IT" sz="1500" b="1" dirty="0" smtClean="0">
              <a:latin typeface="Century Schoolbook" pitchFamily="18" charset="0"/>
            </a:rPr>
            <a:t>UVE</a:t>
          </a:r>
          <a:r>
            <a:rPr lang="it-IT" sz="1500" dirty="0" smtClean="0">
              <a:latin typeface="Century Schoolbook" pitchFamily="18" charset="0"/>
            </a:rPr>
            <a:t> e del </a:t>
          </a:r>
          <a:r>
            <a:rPr lang="it-IT" sz="1500" b="1" dirty="0" smtClean="0">
              <a:latin typeface="Century Schoolbook" pitchFamily="18" charset="0"/>
            </a:rPr>
            <a:t>VINO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E1F3F583-6BD8-4CF4-894A-78392E021DB9}" type="parTrans" cxnId="{1184C221-58E7-4E3D-AD94-BA30D9CF01E6}">
      <dgm:prSet/>
      <dgm:spPr/>
      <dgm:t>
        <a:bodyPr/>
        <a:lstStyle/>
        <a:p>
          <a:endParaRPr lang="it-IT"/>
        </a:p>
      </dgm:t>
    </dgm:pt>
    <dgm:pt modelId="{DA4D1949-79CA-47B8-BEE2-F0740EDC2E90}" type="sibTrans" cxnId="{1184C221-58E7-4E3D-AD94-BA30D9CF01E6}">
      <dgm:prSet/>
      <dgm:spPr/>
      <dgm:t>
        <a:bodyPr/>
        <a:lstStyle/>
        <a:p>
          <a:endParaRPr lang="it-IT"/>
        </a:p>
      </dgm:t>
    </dgm:pt>
    <dgm:pt modelId="{7DE5E35A-6F1B-4DF6-83B0-0DAA08472982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delle </a:t>
          </a:r>
          <a:r>
            <a:rPr lang="it-IT" sz="1500" b="1" dirty="0" smtClean="0">
              <a:latin typeface="Century Schoolbook" pitchFamily="18" charset="0"/>
            </a:rPr>
            <a:t>ANOMALIE </a:t>
          </a:r>
          <a:r>
            <a:rPr lang="it-IT" sz="1500" b="1" dirty="0" err="1" smtClean="0">
              <a:latin typeface="Century Schoolbook" pitchFamily="18" charset="0"/>
            </a:rPr>
            <a:t>DI</a:t>
          </a:r>
          <a:r>
            <a:rPr lang="it-IT" sz="1500" b="1" dirty="0" smtClean="0">
              <a:latin typeface="Century Schoolbook" pitchFamily="18" charset="0"/>
            </a:rPr>
            <a:t> MATURAZIONE</a:t>
          </a:r>
          <a:r>
            <a:rPr lang="it-IT" sz="1500" dirty="0" smtClean="0">
              <a:latin typeface="Century Schoolbook" pitchFamily="18" charset="0"/>
            </a:rPr>
            <a:t> della bacca (scottature da sole, avvizzimento della bacca, disidratazione della bacca, disseccamento del rachide);</a:t>
          </a:r>
          <a:endParaRPr lang="it-IT" sz="1500" dirty="0">
            <a:latin typeface="Century Schoolbook" pitchFamily="18" charset="0"/>
          </a:endParaRPr>
        </a:p>
      </dgm:t>
    </dgm:pt>
    <dgm:pt modelId="{8DBD79AC-D033-4444-A672-D0BBC0C7B398}" type="parTrans" cxnId="{2EFEE6DE-0786-48F3-83B7-18718CA8FA87}">
      <dgm:prSet/>
      <dgm:spPr/>
      <dgm:t>
        <a:bodyPr/>
        <a:lstStyle/>
        <a:p>
          <a:endParaRPr lang="it-IT"/>
        </a:p>
      </dgm:t>
    </dgm:pt>
    <dgm:pt modelId="{EC704595-4045-4B03-B60B-116B345B0D5F}" type="sibTrans" cxnId="{2EFEE6DE-0786-48F3-83B7-18718CA8FA87}">
      <dgm:prSet/>
      <dgm:spPr/>
      <dgm:t>
        <a:bodyPr/>
        <a:lstStyle/>
        <a:p>
          <a:endParaRPr lang="it-IT"/>
        </a:p>
      </dgm:t>
    </dgm:pt>
    <dgm:pt modelId="{6CB125F7-A830-48DF-8080-9FEE595A5F45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del rilascio di </a:t>
          </a:r>
          <a:r>
            <a:rPr lang="it-IT" sz="1500" b="1" dirty="0" smtClean="0">
              <a:latin typeface="Century Schoolbook" pitchFamily="18" charset="0"/>
            </a:rPr>
            <a:t>SOSTANZE INQUINANTI</a:t>
          </a:r>
          <a:r>
            <a:rPr lang="it-IT" sz="1500" dirty="0" smtClean="0">
              <a:latin typeface="Century Schoolbook" pitchFamily="18" charset="0"/>
            </a:rPr>
            <a:t> e miglioramento della qualità dell’acqua e del suolo;</a:t>
          </a:r>
          <a:endParaRPr lang="it-IT" sz="1500" dirty="0">
            <a:latin typeface="Century Schoolbook" pitchFamily="18" charset="0"/>
          </a:endParaRPr>
        </a:p>
      </dgm:t>
    </dgm:pt>
    <dgm:pt modelId="{DF744A12-A589-4680-800C-69C543849CDA}" type="parTrans" cxnId="{BE63303B-6B25-4C6E-9F5A-7E04F2134586}">
      <dgm:prSet/>
      <dgm:spPr/>
      <dgm:t>
        <a:bodyPr/>
        <a:lstStyle/>
        <a:p>
          <a:endParaRPr lang="it-IT"/>
        </a:p>
      </dgm:t>
    </dgm:pt>
    <dgm:pt modelId="{72FAA5AB-92EB-432C-ABA4-3550F3896B86}" type="sibTrans" cxnId="{BE63303B-6B25-4C6E-9F5A-7E04F2134586}">
      <dgm:prSet/>
      <dgm:spPr/>
      <dgm:t>
        <a:bodyPr/>
        <a:lstStyle/>
        <a:p>
          <a:endParaRPr lang="it-IT"/>
        </a:p>
      </dgm:t>
    </dgm:pt>
    <dgm:pt modelId="{133A365D-23BC-4CAF-AF2C-CFD4655F718E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di </a:t>
          </a:r>
          <a:r>
            <a:rPr lang="it-IT" sz="1500" b="1" dirty="0" smtClean="0">
              <a:latin typeface="Century Schoolbook" pitchFamily="18" charset="0"/>
            </a:rPr>
            <a:t>pesticidi</a:t>
          </a:r>
          <a:r>
            <a:rPr lang="it-IT" sz="1500" dirty="0" smtClean="0">
              <a:latin typeface="Century Schoolbook" pitchFamily="18" charset="0"/>
            </a:rPr>
            <a:t> (rame e zolfo), della </a:t>
          </a:r>
          <a:r>
            <a:rPr lang="it-IT" sz="1500" b="1" dirty="0" smtClean="0">
              <a:latin typeface="Century Schoolbook" pitchFamily="18" charset="0"/>
            </a:rPr>
            <a:t>manodopera</a:t>
          </a:r>
          <a:r>
            <a:rPr lang="it-IT" sz="1500" dirty="0" smtClean="0">
              <a:latin typeface="Century Schoolbook" pitchFamily="18" charset="0"/>
            </a:rPr>
            <a:t> impiegata, della </a:t>
          </a:r>
          <a:r>
            <a:rPr lang="it-IT" sz="1500" b="1" dirty="0" smtClean="0">
              <a:latin typeface="Century Schoolbook" pitchFamily="18" charset="0"/>
            </a:rPr>
            <a:t>compattazione</a:t>
          </a:r>
          <a:r>
            <a:rPr lang="it-IT" sz="1500" dirty="0" smtClean="0">
              <a:latin typeface="Century Schoolbook" pitchFamily="18" charset="0"/>
            </a:rPr>
            <a:t> del </a:t>
          </a:r>
          <a:r>
            <a:rPr lang="it-IT" sz="1500" b="1" dirty="0" smtClean="0">
              <a:latin typeface="Century Schoolbook" pitchFamily="18" charset="0"/>
            </a:rPr>
            <a:t>suolo</a:t>
          </a:r>
          <a:r>
            <a:rPr lang="it-IT" sz="1500" dirty="0" smtClean="0">
              <a:latin typeface="Century Schoolbook" pitchFamily="18" charset="0"/>
            </a:rPr>
            <a:t>, di </a:t>
          </a:r>
          <a:r>
            <a:rPr lang="it-IT" sz="1500" b="1" dirty="0" err="1" smtClean="0">
              <a:latin typeface="Century Schoolbook" pitchFamily="18" charset="0"/>
            </a:rPr>
            <a:t>ruscellamento</a:t>
          </a:r>
          <a:r>
            <a:rPr lang="it-IT" sz="1500" b="1" dirty="0" smtClean="0">
              <a:latin typeface="Century Schoolbook" pitchFamily="18" charset="0"/>
            </a:rPr>
            <a:t> </a:t>
          </a:r>
          <a:r>
            <a:rPr lang="it-IT" sz="1500" dirty="0" smtClean="0">
              <a:latin typeface="Century Schoolbook" pitchFamily="18" charset="0"/>
            </a:rPr>
            <a:t>ed </a:t>
          </a:r>
          <a:r>
            <a:rPr lang="it-IT" sz="1500" b="1" dirty="0" smtClean="0">
              <a:latin typeface="Century Schoolbook" pitchFamily="18" charset="0"/>
            </a:rPr>
            <a:t>erosione</a:t>
          </a:r>
          <a:r>
            <a:rPr lang="it-IT" sz="1500" dirty="0" smtClean="0">
              <a:latin typeface="Century Schoolbook" pitchFamily="18" charset="0"/>
            </a:rPr>
            <a:t>, della </a:t>
          </a:r>
          <a:r>
            <a:rPr lang="it-IT" sz="1500" b="1" dirty="0" smtClean="0">
              <a:latin typeface="Century Schoolbook" pitchFamily="18" charset="0"/>
            </a:rPr>
            <a:t>lisciviazione</a:t>
          </a:r>
          <a:r>
            <a:rPr lang="it-IT" sz="1500" dirty="0" smtClean="0">
              <a:latin typeface="Century Schoolbook" pitchFamily="18" charset="0"/>
            </a:rPr>
            <a:t> in falda di </a:t>
          </a:r>
          <a:r>
            <a:rPr lang="it-IT" sz="1500" b="1" dirty="0" smtClean="0">
              <a:latin typeface="Century Schoolbook" pitchFamily="18" charset="0"/>
            </a:rPr>
            <a:t>antiparassitari</a:t>
          </a:r>
          <a:r>
            <a:rPr lang="it-IT" sz="1500" dirty="0" smtClean="0">
              <a:latin typeface="Century Schoolbook" pitchFamily="18" charset="0"/>
            </a:rPr>
            <a:t> e </a:t>
          </a:r>
          <a:r>
            <a:rPr lang="it-IT" sz="1500" b="1" dirty="0" smtClean="0">
              <a:latin typeface="Century Schoolbook" pitchFamily="18" charset="0"/>
            </a:rPr>
            <a:t>fertilizzanti</a:t>
          </a:r>
          <a:r>
            <a:rPr lang="it-IT" sz="1500" dirty="0" smtClean="0">
              <a:latin typeface="Century Schoolbook" pitchFamily="18" charset="0"/>
            </a:rPr>
            <a:t>, dell’</a:t>
          </a:r>
          <a:r>
            <a:rPr lang="it-IT" sz="1500" b="1" dirty="0" smtClean="0">
              <a:latin typeface="Century Schoolbook" pitchFamily="18" charset="0"/>
            </a:rPr>
            <a:t>impiego</a:t>
          </a:r>
          <a:r>
            <a:rPr lang="it-IT" sz="1500" dirty="0" smtClean="0">
              <a:latin typeface="Century Schoolbook" pitchFamily="18" charset="0"/>
            </a:rPr>
            <a:t> di trattrici e </a:t>
          </a:r>
          <a:r>
            <a:rPr lang="it-IT" sz="1500" b="1" dirty="0" smtClean="0">
              <a:latin typeface="Century Schoolbook" pitchFamily="18" charset="0"/>
            </a:rPr>
            <a:t>macchine agricole</a:t>
          </a:r>
          <a:r>
            <a:rPr lang="it-IT" sz="1500" dirty="0" smtClean="0">
              <a:latin typeface="Century Schoolbook" pitchFamily="18" charset="0"/>
            </a:rPr>
            <a:t>, del </a:t>
          </a:r>
          <a:r>
            <a:rPr lang="it-IT" sz="1500" b="1" dirty="0" smtClean="0">
              <a:latin typeface="Century Schoolbook" pitchFamily="18" charset="0"/>
            </a:rPr>
            <a:t>controllo</a:t>
          </a:r>
          <a:r>
            <a:rPr lang="it-IT" sz="1500" dirty="0" smtClean="0">
              <a:latin typeface="Century Schoolbook" pitchFamily="18" charset="0"/>
            </a:rPr>
            <a:t> della </a:t>
          </a:r>
          <a:r>
            <a:rPr lang="it-IT" sz="1500" b="1" dirty="0" smtClean="0">
              <a:latin typeface="Century Schoolbook" pitchFamily="18" charset="0"/>
            </a:rPr>
            <a:t>vigoria</a:t>
          </a:r>
          <a:r>
            <a:rPr lang="it-IT" sz="1500" dirty="0" smtClean="0">
              <a:latin typeface="Century Schoolbook" pitchFamily="18" charset="0"/>
            </a:rPr>
            <a:t>, di </a:t>
          </a:r>
          <a:r>
            <a:rPr lang="it-IT" sz="1500" b="1" dirty="0" smtClean="0">
              <a:latin typeface="Century Schoolbook" pitchFamily="18" charset="0"/>
            </a:rPr>
            <a:t>traspirazione</a:t>
          </a:r>
          <a:r>
            <a:rPr lang="it-IT" sz="1500" dirty="0" smtClean="0">
              <a:latin typeface="Century Schoolbook" pitchFamily="18" charset="0"/>
            </a:rPr>
            <a:t> ed </a:t>
          </a:r>
          <a:r>
            <a:rPr lang="it-IT" sz="1500" b="1" dirty="0" smtClean="0">
              <a:latin typeface="Century Schoolbook" pitchFamily="18" charset="0"/>
            </a:rPr>
            <a:t>evaporazione</a:t>
          </a:r>
          <a:r>
            <a:rPr lang="it-IT" sz="1500" dirty="0" smtClean="0">
              <a:latin typeface="Century Schoolbook" pitchFamily="18" charset="0"/>
            </a:rPr>
            <a:t> e dei </a:t>
          </a:r>
          <a:r>
            <a:rPr lang="it-IT" sz="1500" b="1" dirty="0" smtClean="0">
              <a:latin typeface="Century Schoolbook" pitchFamily="18" charset="0"/>
            </a:rPr>
            <a:t>volumi irrigui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EA94D744-D89C-41D6-BFBB-77C2CD141EE6}" type="parTrans" cxnId="{CF6CE12E-C1B0-43D4-97D9-E5DDAC863BF4}">
      <dgm:prSet/>
      <dgm:spPr/>
      <dgm:t>
        <a:bodyPr/>
        <a:lstStyle/>
        <a:p>
          <a:endParaRPr lang="it-IT"/>
        </a:p>
      </dgm:t>
    </dgm:pt>
    <dgm:pt modelId="{0D80269D-8F8C-4DE1-86B1-D15DF1434ADF}" type="sibTrans" cxnId="{CF6CE12E-C1B0-43D4-97D9-E5DDAC863BF4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X="82130" custScaleY="23552" custLinFactNeighborX="-3850" custLinFactNeighborY="89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X="110010" custScaleY="12512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2BA672B-0951-49FD-8623-C5DA54290306}" srcId="{D856DB86-E2BE-4CE8-AE4E-9D4B7CB3D897}" destId="{E5FA01F5-2089-4128-B769-90E04C67E45F}" srcOrd="9" destOrd="0" parTransId="{B0563D80-C227-42EA-B1D0-E6CBE5D92ED4}" sibTransId="{DD328487-3604-401D-A4D6-EA61A3FD5172}"/>
    <dgm:cxn modelId="{0B551A04-319A-4BCA-B73F-E40AD582DD4A}" srcId="{D856DB86-E2BE-4CE8-AE4E-9D4B7CB3D897}" destId="{70AE26C3-5A87-4FF4-AA26-19A7C81BF776}" srcOrd="11" destOrd="0" parTransId="{BDF5677A-4F2E-43C5-AAA2-E1B2D9B78D9B}" sibTransId="{625A7539-479A-4801-9B99-BF3002E1E731}"/>
    <dgm:cxn modelId="{21D5B49E-C6A7-4A62-B6E2-640AAB2ECD4A}" type="presOf" srcId="{E5FA01F5-2089-4128-B769-90E04C67E45F}" destId="{9A2C4C2D-0592-475F-A15A-51460CB610AB}" srcOrd="0" destOrd="9" presId="urn:microsoft.com/office/officeart/2005/8/layout/vList5"/>
    <dgm:cxn modelId="{B28F6DB2-5975-4094-B221-08BC7E0A7944}" type="presOf" srcId="{FFB62040-7D40-44E9-B429-F665B7A880E6}" destId="{9A2C4C2D-0592-475F-A15A-51460CB610AB}" srcOrd="0" destOrd="1" presId="urn:microsoft.com/office/officeart/2005/8/layout/vList5"/>
    <dgm:cxn modelId="{6145408D-6E53-450B-B8C1-2B1293E27F07}" type="presOf" srcId="{EDCA7286-5970-4B7B-9063-F51274881B6B}" destId="{9A2C4C2D-0592-475F-A15A-51460CB610AB}" srcOrd="0" destOrd="2" presId="urn:microsoft.com/office/officeart/2005/8/layout/vList5"/>
    <dgm:cxn modelId="{CF6CE12E-C1B0-43D4-97D9-E5DDAC863BF4}" srcId="{D856DB86-E2BE-4CE8-AE4E-9D4B7CB3D897}" destId="{133A365D-23BC-4CAF-AF2C-CFD4655F718E}" srcOrd="8" destOrd="0" parTransId="{EA94D744-D89C-41D6-BFBB-77C2CD141EE6}" sibTransId="{0D80269D-8F8C-4DE1-86B1-D15DF1434ADF}"/>
    <dgm:cxn modelId="{32121E13-97A5-4F72-90BD-59503EC9A1BE}" type="presOf" srcId="{5CD3ED53-6C90-459A-BFFC-4E15D40725E3}" destId="{9A2C4C2D-0592-475F-A15A-51460CB610AB}" srcOrd="0" destOrd="3" presId="urn:microsoft.com/office/officeart/2005/8/layout/vList5"/>
    <dgm:cxn modelId="{1C417935-864B-4471-A221-9BAE1596F53A}" type="presOf" srcId="{B4733820-C5A3-490D-B5C2-F90D0003E85D}" destId="{1E57FC25-C351-4D78-A72D-D432A84F264E}" srcOrd="0" destOrd="0" presId="urn:microsoft.com/office/officeart/2005/8/layout/vList5"/>
    <dgm:cxn modelId="{89EDCD1F-1144-4D7A-BAFD-5807BE7E68E5}" type="presOf" srcId="{133A365D-23BC-4CAF-AF2C-CFD4655F718E}" destId="{9A2C4C2D-0592-475F-A15A-51460CB610AB}" srcOrd="0" destOrd="8" presId="urn:microsoft.com/office/officeart/2005/8/layout/vList5"/>
    <dgm:cxn modelId="{3BA1FF8A-C568-4F22-B220-77ABEB6F2711}" srcId="{D856DB86-E2BE-4CE8-AE4E-9D4B7CB3D897}" destId="{6BEB23A2-C63F-49EE-859B-CA8E1D513FA0}" srcOrd="0" destOrd="0" parTransId="{00FB2092-0CEE-48F7-BBAE-C5E80B7209BF}" sibTransId="{AA8A56B2-B0BE-4653-835E-9F20C5D4A071}"/>
    <dgm:cxn modelId="{307B53B1-F692-4939-BC15-84AB040DF1D2}" srcId="{D856DB86-E2BE-4CE8-AE4E-9D4B7CB3D897}" destId="{FFB62040-7D40-44E9-B429-F665B7A880E6}" srcOrd="1" destOrd="0" parTransId="{546A5C05-BA70-411A-B396-A29F9E51E00A}" sibTransId="{88BD1D26-6304-494B-BA43-312D2A941772}"/>
    <dgm:cxn modelId="{E6CD4197-C3F8-42F1-A96A-BD300AB38CA8}" type="presOf" srcId="{0DFE451C-BFCB-4215-80B4-3D5EA2194198}" destId="{9A2C4C2D-0592-475F-A15A-51460CB610AB}" srcOrd="0" destOrd="5" presId="urn:microsoft.com/office/officeart/2005/8/layout/vList5"/>
    <dgm:cxn modelId="{CB20240B-043E-4881-BFA7-EC6F1475A541}" type="presOf" srcId="{70AE26C3-5A87-4FF4-AA26-19A7C81BF776}" destId="{9A2C4C2D-0592-475F-A15A-51460CB610AB}" srcOrd="0" destOrd="11" presId="urn:microsoft.com/office/officeart/2005/8/layout/vList5"/>
    <dgm:cxn modelId="{AAA46444-5B52-4E32-983D-A7332FAA8C46}" srcId="{D856DB86-E2BE-4CE8-AE4E-9D4B7CB3D897}" destId="{D0F0661F-F456-4C0C-9706-BD63C776D1C9}" srcOrd="10" destOrd="0" parTransId="{39844BE5-601F-46BB-BEEC-DC659213C88D}" sibTransId="{246D898A-4FC3-4BED-B077-4708C7A7BA66}"/>
    <dgm:cxn modelId="{71DBBD04-0B2F-4B61-8283-346270A97839}" type="presOf" srcId="{D0F0661F-F456-4C0C-9706-BD63C776D1C9}" destId="{9A2C4C2D-0592-475F-A15A-51460CB610AB}" srcOrd="0" destOrd="10" presId="urn:microsoft.com/office/officeart/2005/8/layout/vList5"/>
    <dgm:cxn modelId="{3565EEDF-9026-4159-BF1B-85E979286D00}" type="presOf" srcId="{6CB125F7-A830-48DF-8080-9FEE595A5F45}" destId="{9A2C4C2D-0592-475F-A15A-51460CB610AB}" srcOrd="0" destOrd="7" presId="urn:microsoft.com/office/officeart/2005/8/layout/vList5"/>
    <dgm:cxn modelId="{8C11D470-0A8A-4C59-9C3F-073BFA702C36}" type="presOf" srcId="{6BEB23A2-C63F-49EE-859B-CA8E1D513FA0}" destId="{9A2C4C2D-0592-475F-A15A-51460CB610AB}" srcOrd="0" destOrd="0" presId="urn:microsoft.com/office/officeart/2005/8/layout/vList5"/>
    <dgm:cxn modelId="{E38146B1-9FF3-4955-8D41-3FED8224B74B}" type="presOf" srcId="{FD4D5CF3-1B1B-4BBF-99BE-04D232F388F9}" destId="{9A2C4C2D-0592-475F-A15A-51460CB610AB}" srcOrd="0" destOrd="4" presId="urn:microsoft.com/office/officeart/2005/8/layout/vList5"/>
    <dgm:cxn modelId="{D1C35666-D85C-4CAA-92FB-A9C550A3964E}" srcId="{D856DB86-E2BE-4CE8-AE4E-9D4B7CB3D897}" destId="{5CD3ED53-6C90-459A-BFFC-4E15D40725E3}" srcOrd="3" destOrd="0" parTransId="{7D7343B2-BE8B-45D3-87BA-F647A44FE3A8}" sibTransId="{6285E81D-1316-4CB2-87F9-5030C4CDB9EF}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1184C221-58E7-4E3D-AD94-BA30D9CF01E6}" srcId="{D856DB86-E2BE-4CE8-AE4E-9D4B7CB3D897}" destId="{0DFE451C-BFCB-4215-80B4-3D5EA2194198}" srcOrd="5" destOrd="0" parTransId="{E1F3F583-6BD8-4CF4-894A-78392E021DB9}" sibTransId="{DA4D1949-79CA-47B8-BEE2-F0740EDC2E90}"/>
    <dgm:cxn modelId="{BE63303B-6B25-4C6E-9F5A-7E04F2134586}" srcId="{D856DB86-E2BE-4CE8-AE4E-9D4B7CB3D897}" destId="{6CB125F7-A830-48DF-8080-9FEE595A5F45}" srcOrd="7" destOrd="0" parTransId="{DF744A12-A589-4680-800C-69C543849CDA}" sibTransId="{72FAA5AB-92EB-432C-ABA4-3550F3896B86}"/>
    <dgm:cxn modelId="{20972F17-7DD8-42FC-AADB-D616A63144E7}" type="presOf" srcId="{D856DB86-E2BE-4CE8-AE4E-9D4B7CB3D897}" destId="{4C7D5395-6201-4F66-9C38-5B966A083CB8}" srcOrd="0" destOrd="0" presId="urn:microsoft.com/office/officeart/2005/8/layout/vList5"/>
    <dgm:cxn modelId="{18158CA7-6FEB-4C8A-9AD4-875435CDE0A7}" srcId="{D856DB86-E2BE-4CE8-AE4E-9D4B7CB3D897}" destId="{FD4D5CF3-1B1B-4BBF-99BE-04D232F388F9}" srcOrd="4" destOrd="0" parTransId="{5D80538F-D26D-414F-976C-F6FBFA860788}" sibTransId="{F0DF5942-DF87-4A0E-A9C7-80AD4CDF1D15}"/>
    <dgm:cxn modelId="{BE72EC57-038A-4E1F-A805-2CF81087BEA5}" srcId="{D856DB86-E2BE-4CE8-AE4E-9D4B7CB3D897}" destId="{EDCA7286-5970-4B7B-9063-F51274881B6B}" srcOrd="2" destOrd="0" parTransId="{D34FF95A-6469-4D9F-9865-42572B3145AF}" sibTransId="{09900EE3-AAA0-4A59-804E-EF4785B3C329}"/>
    <dgm:cxn modelId="{2EFEE6DE-0786-48F3-83B7-18718CA8FA87}" srcId="{D856DB86-E2BE-4CE8-AE4E-9D4B7CB3D897}" destId="{7DE5E35A-6F1B-4DF6-83B0-0DAA08472982}" srcOrd="6" destOrd="0" parTransId="{8DBD79AC-D033-4444-A672-D0BBC0C7B398}" sibTransId="{EC704595-4045-4B03-B60B-116B345B0D5F}"/>
    <dgm:cxn modelId="{729030BB-D196-4D42-A4AE-E1744F43F0EB}" type="presOf" srcId="{7DE5E35A-6F1B-4DF6-83B0-0DAA08472982}" destId="{9A2C4C2D-0592-475F-A15A-51460CB610AB}" srcOrd="0" destOrd="6" presId="urn:microsoft.com/office/officeart/2005/8/layout/vList5"/>
    <dgm:cxn modelId="{1A2B47D1-1D48-4B9F-9E7E-F13D05340063}" type="presParOf" srcId="{1E57FC25-C351-4D78-A72D-D432A84F264E}" destId="{6CB3E0AC-C42B-4B1F-942A-F267A619AA68}" srcOrd="0" destOrd="0" presId="urn:microsoft.com/office/officeart/2005/8/layout/vList5"/>
    <dgm:cxn modelId="{77110CC8-4A4A-42FF-9814-8E8915606798}" type="presParOf" srcId="{6CB3E0AC-C42B-4B1F-942A-F267A619AA68}" destId="{4C7D5395-6201-4F66-9C38-5B966A083CB8}" srcOrd="0" destOrd="0" presId="urn:microsoft.com/office/officeart/2005/8/layout/vList5"/>
    <dgm:cxn modelId="{278253E8-BABA-4EAC-9545-A601E523CF79}" type="presParOf" srcId="{6CB3E0AC-C42B-4B1F-942A-F267A619AA68}" destId="{9A2C4C2D-0592-475F-A15A-51460CB610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139A44A-0F41-44C8-A412-9012EE99C539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330606E-19D6-4362-9B73-A1F5349411E5}">
      <dgm:prSet phldrT="[Testo]" custT="1"/>
      <dgm:spPr/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Responsabile del piano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131A78EE-5F84-4E3E-A2EE-364A96038EDB}" type="parTrans" cxnId="{BEAA73CA-1DC3-496B-BC72-AF7301290331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6990E11A-11D7-40E1-A203-ADAB11DA8397}" type="sibTrans" cxnId="{BEAA73CA-1DC3-496B-BC72-AF7301290331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C6C97502-8644-4834-91CE-A1B7D38E4E28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b="1" dirty="0" err="1" smtClean="0">
              <a:solidFill>
                <a:schemeClr val="tx1"/>
              </a:solidFill>
              <a:latin typeface="Century Schoolbook" pitchFamily="18" charset="0"/>
            </a:rPr>
            <a:t>DOTT</a:t>
          </a:r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. GIOVANNI NIGRO </a:t>
          </a:r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(CRPV, Centro Ricerche Produzioni Vegetali)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B9D820F9-713D-4FA7-BF0A-2E276CABC7AE}" type="parTrans" cxnId="{AC5E67F9-290F-4857-9270-187AFD5F3C58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0F98B2C1-3C92-4F81-A9FD-E0E748BE22CB}" type="sibTrans" cxnId="{AC5E67F9-290F-4857-9270-187AFD5F3C58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136587AD-456C-4289-9861-2143371835AB}">
      <dgm:prSet phldrT="[Testo]" custT="1"/>
      <dgm:spPr/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Responsabile scientifico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F2BEE351-7A5E-4D7A-AFCC-03C79E2DF827}" type="parTrans" cxnId="{2296DA63-620A-4395-8297-BF9D5ED5B40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E93DA07C-9A81-48FB-82F8-2A175F4B0049}" type="sibTrans" cxnId="{2296DA63-620A-4395-8297-BF9D5ED5B40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34FF9D9E-D6E4-4D34-9402-6343D45EF20F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PROF. ADAMO DOMENICO ROMBOLÀ </a:t>
          </a:r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(UNIBO) per la </a:t>
          </a:r>
          <a:r>
            <a:rPr lang="it-IT" sz="1500" i="1" dirty="0" smtClean="0">
              <a:solidFill>
                <a:schemeClr val="tx1"/>
              </a:solidFill>
              <a:latin typeface="Century Schoolbook" pitchFamily="18" charset="0"/>
            </a:rPr>
            <a:t>sez. viticola</a:t>
          </a:r>
          <a:endParaRPr lang="it-IT" sz="1500" i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EFAEB7BE-B827-4B64-BE0C-9E3AC680599D}" type="parTrans" cxnId="{32023068-CE73-41E4-9545-11F8ABEFDD1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611E1E08-D3DC-4D01-8584-1CD239B029F0}" type="sibTrans" cxnId="{32023068-CE73-41E4-9545-11F8ABEFDD17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46DF79B3-686C-4890-8B81-9BDBFE90F6A6}">
      <dgm:prSet phldrT="[Testo]" custT="1"/>
      <dgm:spPr/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Unità operative coinvolte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D1B0BFA2-7079-4616-9099-B8C020E67C50}" type="parTrans" cxnId="{1D6E2450-3C9D-49C3-9DA5-8B06C16714A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FF1A1463-A631-4D4F-8710-06C4C75D29EF}" type="sibTrans" cxnId="{1D6E2450-3C9D-49C3-9DA5-8B06C16714A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C254EF7E-7DFD-4519-A7B7-16502786C508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ASTRA innovazione e sviluppo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F6129E25-7642-4431-ADC2-DC5D6529F959}" type="parTrans" cxnId="{25BE27BD-55E5-48AF-BDBB-CAC6BE17709A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1E1541BB-14EF-4A77-B2A9-2604B2A43E45}" type="sibTrans" cxnId="{25BE27BD-55E5-48AF-BDBB-CAC6BE17709A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F3B92A34-3C78-47AE-967B-277B6A2FBBFC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Gruppo Cantine Riunite &amp; </a:t>
          </a:r>
          <a:r>
            <a:rPr lang="it-IT" sz="1500" dirty="0" err="1" smtClean="0">
              <a:solidFill>
                <a:schemeClr val="tx1"/>
              </a:solidFill>
              <a:latin typeface="Century Schoolbook" pitchFamily="18" charset="0"/>
            </a:rPr>
            <a:t>CIV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749CE71D-F862-42C4-8A7B-E70D337DDB96}" type="parTrans" cxnId="{264DC8E4-CB46-4667-B597-D5895396BF3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4790FB71-ACC1-4BCE-90F1-73BA31F9A547}" type="sibTrans" cxnId="{264DC8E4-CB46-4667-B597-D5895396BF32}">
      <dgm:prSet/>
      <dgm:spPr/>
      <dgm:t>
        <a:bodyPr/>
        <a:lstStyle/>
        <a:p>
          <a:endParaRPr lang="it-IT" sz="1500">
            <a:solidFill>
              <a:schemeClr val="tx1"/>
            </a:solidFill>
            <a:latin typeface="Century Schoolbook" pitchFamily="18" charset="0"/>
          </a:endParaRPr>
        </a:p>
      </dgm:t>
    </dgm:pt>
    <dgm:pt modelId="{950F3B34-2763-4EDA-A287-439199B7CB6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Gruppo CEVICO 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9A9338A7-2680-440D-AC52-2D884E1B1AB5}" type="parTrans" cxnId="{8AF05939-9BAB-423E-A247-14BCE6CDAB28}">
      <dgm:prSet/>
      <dgm:spPr/>
      <dgm:t>
        <a:bodyPr/>
        <a:lstStyle/>
        <a:p>
          <a:endParaRPr lang="it-IT"/>
        </a:p>
      </dgm:t>
    </dgm:pt>
    <dgm:pt modelId="{A79CE425-77E9-4BCB-B282-2D411ED6AEC7}" type="sibTrans" cxnId="{8AF05939-9BAB-423E-A247-14BCE6CDAB28}">
      <dgm:prSet/>
      <dgm:spPr/>
      <dgm:t>
        <a:bodyPr/>
        <a:lstStyle/>
        <a:p>
          <a:endParaRPr lang="it-IT"/>
        </a:p>
      </dgm:t>
    </dgm:pt>
    <dgm:pt modelId="{AEA236C9-2D54-4055-80B3-4C59946E4338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Cantina sociale di San Martino in Rio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1BC785ED-A778-4D3F-A940-B6783754797B}" type="parTrans" cxnId="{5ABF10BF-69F1-4248-8B48-1DEBE7C29FDA}">
      <dgm:prSet/>
      <dgm:spPr/>
      <dgm:t>
        <a:bodyPr/>
        <a:lstStyle/>
        <a:p>
          <a:endParaRPr lang="it-IT"/>
        </a:p>
      </dgm:t>
    </dgm:pt>
    <dgm:pt modelId="{F4D22EBB-8001-44C8-9634-74EE54CAB46F}" type="sibTrans" cxnId="{5ABF10BF-69F1-4248-8B48-1DEBE7C29FDA}">
      <dgm:prSet/>
      <dgm:spPr/>
      <dgm:t>
        <a:bodyPr/>
        <a:lstStyle/>
        <a:p>
          <a:endParaRPr lang="it-IT"/>
        </a:p>
      </dgm:t>
    </dgm:pt>
    <dgm:pt modelId="{A766019D-6F7E-444D-BA43-D0EA0D2BE984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Azienda agricola “Mora William”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A1782149-9ABA-4F8D-BAFF-57B2CC4CF527}" type="parTrans" cxnId="{7453F1EF-AE6B-4E35-87F0-C5A70994CB7C}">
      <dgm:prSet/>
      <dgm:spPr/>
      <dgm:t>
        <a:bodyPr/>
        <a:lstStyle/>
        <a:p>
          <a:endParaRPr lang="it-IT"/>
        </a:p>
      </dgm:t>
    </dgm:pt>
    <dgm:pt modelId="{AAD9B0DB-D4F9-44F5-98B5-E27BCF73FD95}" type="sibTrans" cxnId="{7453F1EF-AE6B-4E35-87F0-C5A70994CB7C}">
      <dgm:prSet/>
      <dgm:spPr/>
      <dgm:t>
        <a:bodyPr/>
        <a:lstStyle/>
        <a:p>
          <a:endParaRPr lang="it-IT"/>
        </a:p>
      </dgm:t>
    </dgm:pt>
    <dgm:pt modelId="{FDD78428-C6B4-4D94-BA33-80B302E8BA71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Azienda agricola “Gianni Pezzi”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2B04A2A2-5652-4F18-B7F8-73B39253A9C9}" type="parTrans" cxnId="{4840A087-5F7D-4B88-B5A3-A6A4A324E651}">
      <dgm:prSet/>
      <dgm:spPr/>
      <dgm:t>
        <a:bodyPr/>
        <a:lstStyle/>
        <a:p>
          <a:endParaRPr lang="it-IT"/>
        </a:p>
      </dgm:t>
    </dgm:pt>
    <dgm:pt modelId="{5D38AB0D-4A01-4E18-ADE6-83227D9E8CF2}" type="sibTrans" cxnId="{4840A087-5F7D-4B88-B5A3-A6A4A324E651}">
      <dgm:prSet/>
      <dgm:spPr/>
      <dgm:t>
        <a:bodyPr/>
        <a:lstStyle/>
        <a:p>
          <a:endParaRPr lang="it-IT"/>
        </a:p>
      </dgm:t>
    </dgm:pt>
    <dgm:pt modelId="{B1CEFC2A-BD5D-4130-8554-9B3EDAABF87A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UNIBO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F66884A4-7C47-4709-A537-720A57A14189}" type="parTrans" cxnId="{94E994CB-FE04-4E0C-933B-CA2E88E6D84C}">
      <dgm:prSet/>
      <dgm:spPr/>
      <dgm:t>
        <a:bodyPr/>
        <a:lstStyle/>
        <a:p>
          <a:endParaRPr lang="it-IT"/>
        </a:p>
      </dgm:t>
    </dgm:pt>
    <dgm:pt modelId="{55881696-CF87-4360-84BE-F512CB3659E7}" type="sibTrans" cxnId="{94E994CB-FE04-4E0C-933B-CA2E88E6D84C}">
      <dgm:prSet/>
      <dgm:spPr/>
      <dgm:t>
        <a:bodyPr/>
        <a:lstStyle/>
        <a:p>
          <a:endParaRPr lang="it-IT"/>
        </a:p>
      </dgm:t>
    </dgm:pt>
    <dgm:pt modelId="{1C2100B7-4EE5-4372-9856-55FA53CA6511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PROF. ANDREA VERSARI</a:t>
          </a:r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 (UNIBO) per la </a:t>
          </a:r>
          <a:r>
            <a:rPr lang="it-IT" sz="1500" i="1" dirty="0" smtClean="0">
              <a:solidFill>
                <a:schemeClr val="tx1"/>
              </a:solidFill>
              <a:latin typeface="Century Schoolbook" pitchFamily="18" charset="0"/>
            </a:rPr>
            <a:t>sez. enologica</a:t>
          </a:r>
          <a:endParaRPr lang="it-IT" sz="1500" i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2F0E77C1-76E0-4D75-BF8A-FE808C87DD60}" type="parTrans" cxnId="{D858BF58-72C2-48CB-BF83-6D08CAD8DCB0}">
      <dgm:prSet/>
      <dgm:spPr/>
      <dgm:t>
        <a:bodyPr/>
        <a:lstStyle/>
        <a:p>
          <a:endParaRPr lang="it-IT"/>
        </a:p>
      </dgm:t>
    </dgm:pt>
    <dgm:pt modelId="{707B8BF5-367F-4B00-8D93-66F2A28A3C58}" type="sibTrans" cxnId="{D858BF58-72C2-48CB-BF83-6D08CAD8DCB0}">
      <dgm:prSet/>
      <dgm:spPr/>
      <dgm:t>
        <a:bodyPr/>
        <a:lstStyle/>
        <a:p>
          <a:endParaRPr lang="it-IT"/>
        </a:p>
      </dgm:t>
    </dgm:pt>
    <dgm:pt modelId="{26E17FFE-C3EB-4D70-B732-A0B89C31FAB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UCSC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E15B02D6-D30A-4E0A-AC71-2DAC4090EAB3}" type="parTrans" cxnId="{5E07BC88-175D-4F96-8F7B-3408A008387B}">
      <dgm:prSet/>
      <dgm:spPr/>
      <dgm:t>
        <a:bodyPr/>
        <a:lstStyle/>
        <a:p>
          <a:endParaRPr lang="it-IT"/>
        </a:p>
      </dgm:t>
    </dgm:pt>
    <dgm:pt modelId="{8403FF9D-3DB3-41A5-978B-584D5E760388}" type="sibTrans" cxnId="{5E07BC88-175D-4F96-8F7B-3408A008387B}">
      <dgm:prSet/>
      <dgm:spPr/>
      <dgm:t>
        <a:bodyPr/>
        <a:lstStyle/>
        <a:p>
          <a:endParaRPr lang="it-IT"/>
        </a:p>
      </dgm:t>
    </dgm:pt>
    <dgm:pt modelId="{D5BF4EEE-0A0F-416C-852F-D9A617D935C7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500" dirty="0" smtClean="0">
              <a:solidFill>
                <a:schemeClr val="tx1"/>
              </a:solidFill>
              <a:latin typeface="Century Schoolbook" pitchFamily="18" charset="0"/>
            </a:rPr>
            <a:t>UNIMORE</a:t>
          </a:r>
          <a:endParaRPr lang="it-IT" sz="150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E70520E-C6FC-4CD4-B92D-A8EBF4839B42}" type="parTrans" cxnId="{FAE92627-910E-4B7B-85AE-D48D38C2E427}">
      <dgm:prSet/>
      <dgm:spPr/>
      <dgm:t>
        <a:bodyPr/>
        <a:lstStyle/>
        <a:p>
          <a:endParaRPr lang="it-IT"/>
        </a:p>
      </dgm:t>
    </dgm:pt>
    <dgm:pt modelId="{879510AD-0213-4992-A0C1-050DB4A7DD85}" type="sibTrans" cxnId="{FAE92627-910E-4B7B-85AE-D48D38C2E427}">
      <dgm:prSet/>
      <dgm:spPr/>
      <dgm:t>
        <a:bodyPr/>
        <a:lstStyle/>
        <a:p>
          <a:endParaRPr lang="it-IT"/>
        </a:p>
      </dgm:t>
    </dgm:pt>
    <dgm:pt modelId="{58B46CFD-EB29-4E00-8131-BF621EB016E2}" type="pres">
      <dgm:prSet presAssocID="{E139A44A-0F41-44C8-A412-9012EE99C5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EF11A086-21D7-4BD1-B08B-528928CFF692}" type="pres">
      <dgm:prSet presAssocID="{D330606E-19D6-4362-9B73-A1F5349411E5}" presName="linNode" presStyleCnt="0"/>
      <dgm:spPr/>
    </dgm:pt>
    <dgm:pt modelId="{7508D6ED-E9F7-4F9B-8FCC-47018F128A4F}" type="pres">
      <dgm:prSet presAssocID="{D330606E-19D6-4362-9B73-A1F5349411E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02D03A2-96EB-4C9F-BDDF-D8E5A2167875}" type="pres">
      <dgm:prSet presAssocID="{D330606E-19D6-4362-9B73-A1F5349411E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7E47E5C-EA73-455A-9A18-65F495597D34}" type="pres">
      <dgm:prSet presAssocID="{6990E11A-11D7-40E1-A203-ADAB11DA8397}" presName="sp" presStyleCnt="0"/>
      <dgm:spPr/>
    </dgm:pt>
    <dgm:pt modelId="{D93599C6-A152-4B06-8BDA-8A75AECFB54C}" type="pres">
      <dgm:prSet presAssocID="{136587AD-456C-4289-9861-2143371835AB}" presName="linNode" presStyleCnt="0"/>
      <dgm:spPr/>
    </dgm:pt>
    <dgm:pt modelId="{D9A51B64-73A4-437F-869F-DEA515518A51}" type="pres">
      <dgm:prSet presAssocID="{136587AD-456C-4289-9861-2143371835A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7BFA7F-79B4-4030-9118-5296DB5FF226}" type="pres">
      <dgm:prSet presAssocID="{136587AD-456C-4289-9861-2143371835A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7EFF949-D756-4D65-8033-610DCC13DE26}" type="pres">
      <dgm:prSet presAssocID="{E93DA07C-9A81-48FB-82F8-2A175F4B0049}" presName="sp" presStyleCnt="0"/>
      <dgm:spPr/>
    </dgm:pt>
    <dgm:pt modelId="{2F5C1FB8-0C5A-4310-87E4-7B9AD6C565AC}" type="pres">
      <dgm:prSet presAssocID="{46DF79B3-686C-4890-8B81-9BDBFE90F6A6}" presName="linNode" presStyleCnt="0"/>
      <dgm:spPr/>
    </dgm:pt>
    <dgm:pt modelId="{0A6145F6-6517-4F42-9890-35CB0B1E52EC}" type="pres">
      <dgm:prSet presAssocID="{46DF79B3-686C-4890-8B81-9BDBFE90F6A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8CB5172-5452-4C64-A39C-51D90C080C5A}" type="pres">
      <dgm:prSet presAssocID="{46DF79B3-686C-4890-8B81-9BDBFE90F6A6}" presName="descendantText" presStyleLbl="alignAccFollowNode1" presStyleIdx="2" presStyleCnt="3" custScaleY="17772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57AC386-0224-4A9D-8D22-74FE2E7FB636}" type="presOf" srcId="{FDD78428-C6B4-4D94-BA33-80B302E8BA71}" destId="{A8CB5172-5452-4C64-A39C-51D90C080C5A}" srcOrd="0" destOrd="5" presId="urn:microsoft.com/office/officeart/2005/8/layout/vList5"/>
    <dgm:cxn modelId="{E8FE4DAD-8DAD-441F-AF27-7EB4A3012249}" type="presOf" srcId="{F3B92A34-3C78-47AE-967B-277B6A2FBBFC}" destId="{A8CB5172-5452-4C64-A39C-51D90C080C5A}" srcOrd="0" destOrd="1" presId="urn:microsoft.com/office/officeart/2005/8/layout/vList5"/>
    <dgm:cxn modelId="{FAE92627-910E-4B7B-85AE-D48D38C2E427}" srcId="{46DF79B3-686C-4890-8B81-9BDBFE90F6A6}" destId="{D5BF4EEE-0A0F-416C-852F-D9A617D935C7}" srcOrd="8" destOrd="0" parTransId="{0E70520E-C6FC-4CD4-B92D-A8EBF4839B42}" sibTransId="{879510AD-0213-4992-A0C1-050DB4A7DD85}"/>
    <dgm:cxn modelId="{94E994CB-FE04-4E0C-933B-CA2E88E6D84C}" srcId="{46DF79B3-686C-4890-8B81-9BDBFE90F6A6}" destId="{B1CEFC2A-BD5D-4130-8554-9B3EDAABF87A}" srcOrd="6" destOrd="0" parTransId="{F66884A4-7C47-4709-A537-720A57A14189}" sibTransId="{55881696-CF87-4360-84BE-F512CB3659E7}"/>
    <dgm:cxn modelId="{DEFAABD1-5CA7-4375-8939-23E2881BA74B}" type="presOf" srcId="{46DF79B3-686C-4890-8B81-9BDBFE90F6A6}" destId="{0A6145F6-6517-4F42-9890-35CB0B1E52EC}" srcOrd="0" destOrd="0" presId="urn:microsoft.com/office/officeart/2005/8/layout/vList5"/>
    <dgm:cxn modelId="{2EE4EEAA-ED7D-4912-8937-B5FE524F28C2}" type="presOf" srcId="{34FF9D9E-D6E4-4D34-9402-6343D45EF20F}" destId="{B07BFA7F-79B4-4030-9118-5296DB5FF226}" srcOrd="0" destOrd="0" presId="urn:microsoft.com/office/officeart/2005/8/layout/vList5"/>
    <dgm:cxn modelId="{B9D7EEE8-2373-43C7-A82B-14A896417A22}" type="presOf" srcId="{E139A44A-0F41-44C8-A412-9012EE99C539}" destId="{58B46CFD-EB29-4E00-8131-BF621EB016E2}" srcOrd="0" destOrd="0" presId="urn:microsoft.com/office/officeart/2005/8/layout/vList5"/>
    <dgm:cxn modelId="{8AF05939-9BAB-423E-A247-14BCE6CDAB28}" srcId="{46DF79B3-686C-4890-8B81-9BDBFE90F6A6}" destId="{950F3B34-2763-4EDA-A287-439199B7CB6B}" srcOrd="2" destOrd="0" parTransId="{9A9338A7-2680-440D-AC52-2D884E1B1AB5}" sibTransId="{A79CE425-77E9-4BCB-B282-2D411ED6AEC7}"/>
    <dgm:cxn modelId="{7453F1EF-AE6B-4E35-87F0-C5A70994CB7C}" srcId="{46DF79B3-686C-4890-8B81-9BDBFE90F6A6}" destId="{A766019D-6F7E-444D-BA43-D0EA0D2BE984}" srcOrd="4" destOrd="0" parTransId="{A1782149-9ABA-4F8D-BAFF-57B2CC4CF527}" sibTransId="{AAD9B0DB-D4F9-44F5-98B5-E27BCF73FD95}"/>
    <dgm:cxn modelId="{1D6E2450-3C9D-49C3-9DA5-8B06C16714A2}" srcId="{E139A44A-0F41-44C8-A412-9012EE99C539}" destId="{46DF79B3-686C-4890-8B81-9BDBFE90F6A6}" srcOrd="2" destOrd="0" parTransId="{D1B0BFA2-7079-4616-9099-B8C020E67C50}" sibTransId="{FF1A1463-A631-4D4F-8710-06C4C75D29EF}"/>
    <dgm:cxn modelId="{8D6044E9-4533-4CDF-A4EF-DF9B00CAFE69}" type="presOf" srcId="{1C2100B7-4EE5-4372-9856-55FA53CA6511}" destId="{B07BFA7F-79B4-4030-9118-5296DB5FF226}" srcOrd="0" destOrd="1" presId="urn:microsoft.com/office/officeart/2005/8/layout/vList5"/>
    <dgm:cxn modelId="{27ECD8A2-AB87-4A94-A602-26D2E333FB67}" type="presOf" srcId="{136587AD-456C-4289-9861-2143371835AB}" destId="{D9A51B64-73A4-437F-869F-DEA515518A51}" srcOrd="0" destOrd="0" presId="urn:microsoft.com/office/officeart/2005/8/layout/vList5"/>
    <dgm:cxn modelId="{4840A087-5F7D-4B88-B5A3-A6A4A324E651}" srcId="{46DF79B3-686C-4890-8B81-9BDBFE90F6A6}" destId="{FDD78428-C6B4-4D94-BA33-80B302E8BA71}" srcOrd="5" destOrd="0" parTransId="{2B04A2A2-5652-4F18-B7F8-73B39253A9C9}" sibTransId="{5D38AB0D-4A01-4E18-ADE6-83227D9E8CF2}"/>
    <dgm:cxn modelId="{ECEDE115-F2A3-40BB-BB83-40B1A89F2C5F}" type="presOf" srcId="{950F3B34-2763-4EDA-A287-439199B7CB6B}" destId="{A8CB5172-5452-4C64-A39C-51D90C080C5A}" srcOrd="0" destOrd="2" presId="urn:microsoft.com/office/officeart/2005/8/layout/vList5"/>
    <dgm:cxn modelId="{5ABF10BF-69F1-4248-8B48-1DEBE7C29FDA}" srcId="{46DF79B3-686C-4890-8B81-9BDBFE90F6A6}" destId="{AEA236C9-2D54-4055-80B3-4C59946E4338}" srcOrd="3" destOrd="0" parTransId="{1BC785ED-A778-4D3F-A940-B6783754797B}" sibTransId="{F4D22EBB-8001-44C8-9634-74EE54CAB46F}"/>
    <dgm:cxn modelId="{02773BD2-0FE7-4EB0-B9C2-9C5B66B4050B}" type="presOf" srcId="{26E17FFE-C3EB-4D70-B732-A0B89C31FABB}" destId="{A8CB5172-5452-4C64-A39C-51D90C080C5A}" srcOrd="0" destOrd="7" presId="urn:microsoft.com/office/officeart/2005/8/layout/vList5"/>
    <dgm:cxn modelId="{AC5E67F9-290F-4857-9270-187AFD5F3C58}" srcId="{D330606E-19D6-4362-9B73-A1F5349411E5}" destId="{C6C97502-8644-4834-91CE-A1B7D38E4E28}" srcOrd="0" destOrd="0" parTransId="{B9D820F9-713D-4FA7-BF0A-2E276CABC7AE}" sibTransId="{0F98B2C1-3C92-4F81-A9FD-E0E748BE22CB}"/>
    <dgm:cxn modelId="{32023068-CE73-41E4-9545-11F8ABEFDD17}" srcId="{136587AD-456C-4289-9861-2143371835AB}" destId="{34FF9D9E-D6E4-4D34-9402-6343D45EF20F}" srcOrd="0" destOrd="0" parTransId="{EFAEB7BE-B827-4B64-BE0C-9E3AC680599D}" sibTransId="{611E1E08-D3DC-4D01-8584-1CD239B029F0}"/>
    <dgm:cxn modelId="{CA3FB902-94BC-48C2-B6F3-39D50ECFF5A7}" type="presOf" srcId="{AEA236C9-2D54-4055-80B3-4C59946E4338}" destId="{A8CB5172-5452-4C64-A39C-51D90C080C5A}" srcOrd="0" destOrd="3" presId="urn:microsoft.com/office/officeart/2005/8/layout/vList5"/>
    <dgm:cxn modelId="{D858BF58-72C2-48CB-BF83-6D08CAD8DCB0}" srcId="{136587AD-456C-4289-9861-2143371835AB}" destId="{1C2100B7-4EE5-4372-9856-55FA53CA6511}" srcOrd="1" destOrd="0" parTransId="{2F0E77C1-76E0-4D75-BF8A-FE808C87DD60}" sibTransId="{707B8BF5-367F-4B00-8D93-66F2A28A3C58}"/>
    <dgm:cxn modelId="{DB0F001B-7CB3-484E-9383-7AFC9C62F013}" type="presOf" srcId="{D330606E-19D6-4362-9B73-A1F5349411E5}" destId="{7508D6ED-E9F7-4F9B-8FCC-47018F128A4F}" srcOrd="0" destOrd="0" presId="urn:microsoft.com/office/officeart/2005/8/layout/vList5"/>
    <dgm:cxn modelId="{2296DA63-620A-4395-8297-BF9D5ED5B407}" srcId="{E139A44A-0F41-44C8-A412-9012EE99C539}" destId="{136587AD-456C-4289-9861-2143371835AB}" srcOrd="1" destOrd="0" parTransId="{F2BEE351-7A5E-4D7A-AFCC-03C79E2DF827}" sibTransId="{E93DA07C-9A81-48FB-82F8-2A175F4B0049}"/>
    <dgm:cxn modelId="{BEAA73CA-1DC3-496B-BC72-AF7301290331}" srcId="{E139A44A-0F41-44C8-A412-9012EE99C539}" destId="{D330606E-19D6-4362-9B73-A1F5349411E5}" srcOrd="0" destOrd="0" parTransId="{131A78EE-5F84-4E3E-A2EE-364A96038EDB}" sibTransId="{6990E11A-11D7-40E1-A203-ADAB11DA8397}"/>
    <dgm:cxn modelId="{453A115E-47D5-4FF1-83A2-0A430247DF18}" type="presOf" srcId="{D5BF4EEE-0A0F-416C-852F-D9A617D935C7}" destId="{A8CB5172-5452-4C64-A39C-51D90C080C5A}" srcOrd="0" destOrd="8" presId="urn:microsoft.com/office/officeart/2005/8/layout/vList5"/>
    <dgm:cxn modelId="{AEC5F75D-EAA8-4FC1-944D-D7E41731035E}" type="presOf" srcId="{B1CEFC2A-BD5D-4130-8554-9B3EDAABF87A}" destId="{A8CB5172-5452-4C64-A39C-51D90C080C5A}" srcOrd="0" destOrd="6" presId="urn:microsoft.com/office/officeart/2005/8/layout/vList5"/>
    <dgm:cxn modelId="{5E07BC88-175D-4F96-8F7B-3408A008387B}" srcId="{46DF79B3-686C-4890-8B81-9BDBFE90F6A6}" destId="{26E17FFE-C3EB-4D70-B732-A0B89C31FABB}" srcOrd="7" destOrd="0" parTransId="{E15B02D6-D30A-4E0A-AC71-2DAC4090EAB3}" sibTransId="{8403FF9D-3DB3-41A5-978B-584D5E760388}"/>
    <dgm:cxn modelId="{3230F757-5ADC-49EB-BD73-4D5AC6D4E434}" type="presOf" srcId="{C254EF7E-7DFD-4519-A7B7-16502786C508}" destId="{A8CB5172-5452-4C64-A39C-51D90C080C5A}" srcOrd="0" destOrd="0" presId="urn:microsoft.com/office/officeart/2005/8/layout/vList5"/>
    <dgm:cxn modelId="{A033F1B2-005C-4D48-8E82-AC1C60B3C369}" type="presOf" srcId="{C6C97502-8644-4834-91CE-A1B7D38E4E28}" destId="{202D03A2-96EB-4C9F-BDDF-D8E5A2167875}" srcOrd="0" destOrd="0" presId="urn:microsoft.com/office/officeart/2005/8/layout/vList5"/>
    <dgm:cxn modelId="{C0D4B803-27B4-471C-ADB6-5453DD178CC2}" type="presOf" srcId="{A766019D-6F7E-444D-BA43-D0EA0D2BE984}" destId="{A8CB5172-5452-4C64-A39C-51D90C080C5A}" srcOrd="0" destOrd="4" presId="urn:microsoft.com/office/officeart/2005/8/layout/vList5"/>
    <dgm:cxn modelId="{25BE27BD-55E5-48AF-BDBB-CAC6BE17709A}" srcId="{46DF79B3-686C-4890-8B81-9BDBFE90F6A6}" destId="{C254EF7E-7DFD-4519-A7B7-16502786C508}" srcOrd="0" destOrd="0" parTransId="{F6129E25-7642-4431-ADC2-DC5D6529F959}" sibTransId="{1E1541BB-14EF-4A77-B2A9-2604B2A43E45}"/>
    <dgm:cxn modelId="{264DC8E4-CB46-4667-B597-D5895396BF32}" srcId="{46DF79B3-686C-4890-8B81-9BDBFE90F6A6}" destId="{F3B92A34-3C78-47AE-967B-277B6A2FBBFC}" srcOrd="1" destOrd="0" parTransId="{749CE71D-F862-42C4-8A7B-E70D337DDB96}" sibTransId="{4790FB71-ACC1-4BCE-90F1-73BA31F9A547}"/>
    <dgm:cxn modelId="{F1C964F4-1AF9-4050-B1EF-90F2810F51B4}" type="presParOf" srcId="{58B46CFD-EB29-4E00-8131-BF621EB016E2}" destId="{EF11A086-21D7-4BD1-B08B-528928CFF692}" srcOrd="0" destOrd="0" presId="urn:microsoft.com/office/officeart/2005/8/layout/vList5"/>
    <dgm:cxn modelId="{F4FF60A7-01B7-491A-B785-70F9CED8AB78}" type="presParOf" srcId="{EF11A086-21D7-4BD1-B08B-528928CFF692}" destId="{7508D6ED-E9F7-4F9B-8FCC-47018F128A4F}" srcOrd="0" destOrd="0" presId="urn:microsoft.com/office/officeart/2005/8/layout/vList5"/>
    <dgm:cxn modelId="{73665E95-BAB1-434F-BFF0-880CB44903DD}" type="presParOf" srcId="{EF11A086-21D7-4BD1-B08B-528928CFF692}" destId="{202D03A2-96EB-4C9F-BDDF-D8E5A2167875}" srcOrd="1" destOrd="0" presId="urn:microsoft.com/office/officeart/2005/8/layout/vList5"/>
    <dgm:cxn modelId="{64F487D9-F916-40EF-A88E-C9C489F0C327}" type="presParOf" srcId="{58B46CFD-EB29-4E00-8131-BF621EB016E2}" destId="{C7E47E5C-EA73-455A-9A18-65F495597D34}" srcOrd="1" destOrd="0" presId="urn:microsoft.com/office/officeart/2005/8/layout/vList5"/>
    <dgm:cxn modelId="{35C5DA40-BCAA-43BA-A986-40818DB31338}" type="presParOf" srcId="{58B46CFD-EB29-4E00-8131-BF621EB016E2}" destId="{D93599C6-A152-4B06-8BDA-8A75AECFB54C}" srcOrd="2" destOrd="0" presId="urn:microsoft.com/office/officeart/2005/8/layout/vList5"/>
    <dgm:cxn modelId="{9AC3A319-CD99-49E8-81FD-115F0ECE0B33}" type="presParOf" srcId="{D93599C6-A152-4B06-8BDA-8A75AECFB54C}" destId="{D9A51B64-73A4-437F-869F-DEA515518A51}" srcOrd="0" destOrd="0" presId="urn:microsoft.com/office/officeart/2005/8/layout/vList5"/>
    <dgm:cxn modelId="{0524042F-6426-4483-88C1-BA7014A94EEA}" type="presParOf" srcId="{D93599C6-A152-4B06-8BDA-8A75AECFB54C}" destId="{B07BFA7F-79B4-4030-9118-5296DB5FF226}" srcOrd="1" destOrd="0" presId="urn:microsoft.com/office/officeart/2005/8/layout/vList5"/>
    <dgm:cxn modelId="{820140EF-5631-42E3-86F3-9DDF2148CE9E}" type="presParOf" srcId="{58B46CFD-EB29-4E00-8131-BF621EB016E2}" destId="{87EFF949-D756-4D65-8033-610DCC13DE26}" srcOrd="3" destOrd="0" presId="urn:microsoft.com/office/officeart/2005/8/layout/vList5"/>
    <dgm:cxn modelId="{AECDFAF1-FC9A-47F0-9E32-7349781FB15A}" type="presParOf" srcId="{58B46CFD-EB29-4E00-8131-BF621EB016E2}" destId="{2F5C1FB8-0C5A-4310-87E4-7B9AD6C565AC}" srcOrd="4" destOrd="0" presId="urn:microsoft.com/office/officeart/2005/8/layout/vList5"/>
    <dgm:cxn modelId="{80F92C48-4E58-4A9C-A24A-515E0860638A}" type="presParOf" srcId="{2F5C1FB8-0C5A-4310-87E4-7B9AD6C565AC}" destId="{0A6145F6-6517-4F42-9890-35CB0B1E52EC}" srcOrd="0" destOrd="0" presId="urn:microsoft.com/office/officeart/2005/8/layout/vList5"/>
    <dgm:cxn modelId="{1130BDD1-9B42-4A62-881E-0BB56D8BCC71}" type="presParOf" srcId="{2F5C1FB8-0C5A-4310-87E4-7B9AD6C565AC}" destId="{A8CB5172-5452-4C64-A39C-51D90C080C5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2400" b="1" dirty="0" smtClean="0">
              <a:solidFill>
                <a:schemeClr val="tx1"/>
              </a:solidFill>
              <a:latin typeface="Century Schoolbook" pitchFamily="18" charset="0"/>
            </a:rPr>
            <a:t>In ambito enologico</a:t>
          </a:r>
          <a:endParaRPr lang="it-IT" sz="24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6BEB23A2-C63F-49EE-859B-CA8E1D513FA0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>
            <a:lnSpc>
              <a:spcPct val="90000"/>
            </a:lnSpc>
          </a:pPr>
          <a:endParaRPr lang="it-IT" sz="1500" dirty="0">
            <a:latin typeface="Century Schoolbook" pitchFamily="18" charset="0"/>
          </a:endParaRPr>
        </a:p>
      </dgm:t>
    </dgm:pt>
    <dgm:pt modelId="{00FB2092-0CEE-48F7-BBAE-C5E80B7209BF}" type="parTrans" cxnId="{3BA1FF8A-C568-4F22-B220-77ABEB6F2711}">
      <dgm:prSet/>
      <dgm:spPr/>
      <dgm:t>
        <a:bodyPr/>
        <a:lstStyle/>
        <a:p>
          <a:endParaRPr lang="it-IT"/>
        </a:p>
      </dgm:t>
    </dgm:pt>
    <dgm:pt modelId="{AA8A56B2-B0BE-4653-835E-9F20C5D4A071}" type="sibTrans" cxnId="{3BA1FF8A-C568-4F22-B220-77ABEB6F2711}">
      <dgm:prSet/>
      <dgm:spPr/>
      <dgm:t>
        <a:bodyPr/>
        <a:lstStyle/>
        <a:p>
          <a:endParaRPr lang="it-IT"/>
        </a:p>
      </dgm:t>
    </dgm:pt>
    <dgm:pt modelId="{39DD6716-45A5-41CB-929B-F9D2A8560433}">
      <dgm:prSet custT="1"/>
      <dgm:spPr/>
      <dgm:t>
        <a:bodyPr/>
        <a:lstStyle/>
        <a:p>
          <a:r>
            <a:rPr lang="it-IT" sz="1500" dirty="0" smtClean="0">
              <a:latin typeface="Century Schoolbook" pitchFamily="18" charset="0"/>
            </a:rPr>
            <a:t>Possibilità di </a:t>
          </a:r>
          <a:r>
            <a:rPr lang="it-IT" sz="1500" b="1" dirty="0" smtClean="0">
              <a:latin typeface="Century Schoolbook" pitchFamily="18" charset="0"/>
            </a:rPr>
            <a:t>VENDEMMIA</a:t>
          </a:r>
          <a:r>
            <a:rPr lang="it-IT" sz="1500" dirty="0" smtClean="0">
              <a:latin typeface="Century Schoolbook" pitchFamily="18" charset="0"/>
            </a:rPr>
            <a:t> con </a:t>
          </a:r>
          <a:r>
            <a:rPr lang="it-IT" sz="1500" b="1" dirty="0" smtClean="0">
              <a:latin typeface="Century Schoolbook" pitchFamily="18" charset="0"/>
            </a:rPr>
            <a:t>CLIMI MOLTO CALDI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35627494-E4C8-4826-BAC0-2F8889860A41}" type="parTrans" cxnId="{A7452D88-BA7A-46AA-855C-304B7A626702}">
      <dgm:prSet/>
      <dgm:spPr/>
      <dgm:t>
        <a:bodyPr/>
        <a:lstStyle/>
        <a:p>
          <a:endParaRPr lang="it-IT"/>
        </a:p>
      </dgm:t>
    </dgm:pt>
    <dgm:pt modelId="{883CC4F3-FADB-4D44-A6E4-3B2EDC05744F}" type="sibTrans" cxnId="{A7452D88-BA7A-46AA-855C-304B7A626702}">
      <dgm:prSet/>
      <dgm:spPr/>
      <dgm:t>
        <a:bodyPr/>
        <a:lstStyle/>
        <a:p>
          <a:endParaRPr lang="it-IT"/>
        </a:p>
      </dgm:t>
    </dgm:pt>
    <dgm:pt modelId="{59B90ACF-D29A-4245-B346-3F1830D9BF93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dei rischi di </a:t>
          </a:r>
          <a:r>
            <a:rPr lang="it-IT" sz="1500" b="1" dirty="0" smtClean="0">
              <a:latin typeface="Century Schoolbook" pitchFamily="18" charset="0"/>
            </a:rPr>
            <a:t>FERMENTAZIONE INDESIDERATA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E44582AF-244D-4B66-9CEB-800E37211474}" type="parTrans" cxnId="{AB37FA90-4334-48F8-BABD-57D970BA9E3C}">
      <dgm:prSet/>
      <dgm:spPr/>
      <dgm:t>
        <a:bodyPr/>
        <a:lstStyle/>
        <a:p>
          <a:endParaRPr lang="it-IT"/>
        </a:p>
      </dgm:t>
    </dgm:pt>
    <dgm:pt modelId="{E9ED28DD-2939-44BD-A8FA-852B82D1B294}" type="sibTrans" cxnId="{AB37FA90-4334-48F8-BABD-57D970BA9E3C}">
      <dgm:prSet/>
      <dgm:spPr/>
      <dgm:t>
        <a:bodyPr/>
        <a:lstStyle/>
        <a:p>
          <a:endParaRPr lang="it-IT"/>
        </a:p>
      </dgm:t>
    </dgm:pt>
    <dgm:pt modelId="{247AB30F-9439-4E98-8983-83A67B3D63FD}">
      <dgm:prSet custT="1"/>
      <dgm:spPr/>
      <dgm:t>
        <a:bodyPr/>
        <a:lstStyle/>
        <a:p>
          <a:r>
            <a:rPr lang="it-IT" sz="1500" dirty="0" smtClean="0">
              <a:latin typeface="Century Schoolbook" pitchFamily="18" charset="0"/>
            </a:rPr>
            <a:t>Migliore </a:t>
          </a:r>
          <a:r>
            <a:rPr lang="it-IT" sz="1500" b="1" dirty="0" smtClean="0">
              <a:latin typeface="Century Schoolbook" pitchFamily="18" charset="0"/>
            </a:rPr>
            <a:t>ESTRAZIONE AROMATICA </a:t>
          </a:r>
          <a:r>
            <a:rPr lang="it-IT" sz="1500" dirty="0" smtClean="0">
              <a:latin typeface="Century Schoolbook" pitchFamily="18" charset="0"/>
            </a:rPr>
            <a:t>del mosto;</a:t>
          </a:r>
          <a:endParaRPr lang="it-IT" sz="1500" dirty="0">
            <a:latin typeface="Century Schoolbook" pitchFamily="18" charset="0"/>
          </a:endParaRPr>
        </a:p>
      </dgm:t>
    </dgm:pt>
    <dgm:pt modelId="{76435735-AD9E-416C-B642-338550DCB360}" type="parTrans" cxnId="{F46BA4EB-BCDC-4BF5-A5D0-0D539A074BEE}">
      <dgm:prSet/>
      <dgm:spPr/>
      <dgm:t>
        <a:bodyPr/>
        <a:lstStyle/>
        <a:p>
          <a:endParaRPr lang="it-IT"/>
        </a:p>
      </dgm:t>
    </dgm:pt>
    <dgm:pt modelId="{165F0022-4FFB-4EF5-B180-B7042B97598B}" type="sibTrans" cxnId="{F46BA4EB-BCDC-4BF5-A5D0-0D539A074BEE}">
      <dgm:prSet/>
      <dgm:spPr/>
      <dgm:t>
        <a:bodyPr/>
        <a:lstStyle/>
        <a:p>
          <a:endParaRPr lang="it-IT"/>
        </a:p>
      </dgm:t>
    </dgm:pt>
    <dgm:pt modelId="{F3BB2493-007C-4999-85E3-B8645D215156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PROTEZIONE</a:t>
          </a:r>
          <a:r>
            <a:rPr lang="it-IT" sz="1500" dirty="0" smtClean="0">
              <a:latin typeface="Century Schoolbook" pitchFamily="18" charset="0"/>
            </a:rPr>
            <a:t> contro l’</a:t>
          </a:r>
          <a:r>
            <a:rPr lang="it-IT" sz="1500" b="1" dirty="0" smtClean="0">
              <a:latin typeface="Century Schoolbook" pitchFamily="18" charset="0"/>
            </a:rPr>
            <a:t>OSSIDAZIONE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F4E05688-69FC-4870-AD18-9EBCCBE37010}" type="parTrans" cxnId="{502A4CFB-9698-43E6-BA6C-257ADCC5ED05}">
      <dgm:prSet/>
      <dgm:spPr/>
      <dgm:t>
        <a:bodyPr/>
        <a:lstStyle/>
        <a:p>
          <a:endParaRPr lang="it-IT"/>
        </a:p>
      </dgm:t>
    </dgm:pt>
    <dgm:pt modelId="{5C83CCB9-4F48-4E2E-A141-0F3CE55C9A5A}" type="sibTrans" cxnId="{502A4CFB-9698-43E6-BA6C-257ADCC5ED05}">
      <dgm:prSet/>
      <dgm:spPr/>
      <dgm:t>
        <a:bodyPr/>
        <a:lstStyle/>
        <a:p>
          <a:endParaRPr lang="it-IT"/>
        </a:p>
      </dgm:t>
    </dgm:pt>
    <dgm:pt modelId="{ED42A75C-BCD9-423A-9A91-DAF3A20EC20D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DIMINUZIONE</a:t>
          </a:r>
          <a:r>
            <a:rPr lang="it-IT" sz="1500" dirty="0" smtClean="0">
              <a:latin typeface="Century Schoolbook" pitchFamily="18" charset="0"/>
            </a:rPr>
            <a:t> dell’utilizzo di </a:t>
          </a:r>
          <a:r>
            <a:rPr lang="it-IT" sz="1500" b="1" dirty="0" smtClean="0">
              <a:latin typeface="Century Schoolbook" pitchFamily="18" charset="0"/>
            </a:rPr>
            <a:t>SOLFOROSA</a:t>
          </a:r>
          <a:r>
            <a:rPr lang="it-IT" sz="1500" dirty="0" smtClean="0">
              <a:latin typeface="Century Schoolbook" pitchFamily="18" charset="0"/>
            </a:rPr>
            <a:t>;</a:t>
          </a:r>
          <a:endParaRPr lang="it-IT" sz="1500" dirty="0">
            <a:latin typeface="Century Schoolbook" pitchFamily="18" charset="0"/>
          </a:endParaRPr>
        </a:p>
      </dgm:t>
    </dgm:pt>
    <dgm:pt modelId="{BCAB24AE-F4D4-4C73-B1BA-40A6D4906AB9}" type="parTrans" cxnId="{A3E052A6-065B-48A4-B0CA-C9C20ADE6ECA}">
      <dgm:prSet/>
      <dgm:spPr/>
      <dgm:t>
        <a:bodyPr/>
        <a:lstStyle/>
        <a:p>
          <a:endParaRPr lang="it-IT"/>
        </a:p>
      </dgm:t>
    </dgm:pt>
    <dgm:pt modelId="{7E78B0A4-1C56-49F3-A532-43CE96863C87}" type="sibTrans" cxnId="{A3E052A6-065B-48A4-B0CA-C9C20ADE6ECA}">
      <dgm:prSet/>
      <dgm:spPr/>
      <dgm:t>
        <a:bodyPr/>
        <a:lstStyle/>
        <a:p>
          <a:endParaRPr lang="it-IT"/>
        </a:p>
      </dgm:t>
    </dgm:pt>
    <dgm:pt modelId="{5634074A-A0AE-488D-94FF-68D8EA9FC1CD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NESSUN RESIDUO </a:t>
          </a:r>
          <a:r>
            <a:rPr lang="it-IT" sz="1500" dirty="0" smtClean="0">
              <a:latin typeface="Century Schoolbook" pitchFamily="18" charset="0"/>
            </a:rPr>
            <a:t>indesiderato;</a:t>
          </a:r>
          <a:endParaRPr lang="it-IT" sz="1500" dirty="0">
            <a:latin typeface="Century Schoolbook" pitchFamily="18" charset="0"/>
          </a:endParaRPr>
        </a:p>
      </dgm:t>
    </dgm:pt>
    <dgm:pt modelId="{A1E24521-DFEA-4AE8-9D3D-71DD5508C8F5}" type="parTrans" cxnId="{F51C4FC8-38C0-4A55-828B-43047CAD4163}">
      <dgm:prSet/>
      <dgm:spPr/>
      <dgm:t>
        <a:bodyPr/>
        <a:lstStyle/>
        <a:p>
          <a:endParaRPr lang="it-IT"/>
        </a:p>
      </dgm:t>
    </dgm:pt>
    <dgm:pt modelId="{84B914A0-17F1-4FBB-BB19-34094B74022C}" type="sibTrans" cxnId="{F51C4FC8-38C0-4A55-828B-43047CAD4163}">
      <dgm:prSet/>
      <dgm:spPr/>
      <dgm:t>
        <a:bodyPr/>
        <a:lstStyle/>
        <a:p>
          <a:endParaRPr lang="it-IT"/>
        </a:p>
      </dgm:t>
    </dgm:pt>
    <dgm:pt modelId="{0A7F7A7E-BD62-4647-95FF-EE5CB778DDAF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MIGLIORAMENTO</a:t>
          </a:r>
          <a:r>
            <a:rPr lang="it-IT" sz="1500" dirty="0" smtClean="0">
              <a:latin typeface="Century Schoolbook" pitchFamily="18" charset="0"/>
            </a:rPr>
            <a:t> delle </a:t>
          </a:r>
          <a:r>
            <a:rPr lang="it-IT" sz="1500" b="1" dirty="0" smtClean="0">
              <a:latin typeface="Century Schoolbook" pitchFamily="18" charset="0"/>
            </a:rPr>
            <a:t>CARATTERISTICHE MERCEOLOGICHE</a:t>
          </a:r>
          <a:r>
            <a:rPr lang="it-IT" sz="1500" dirty="0" smtClean="0">
              <a:latin typeface="Century Schoolbook" pitchFamily="18" charset="0"/>
            </a:rPr>
            <a:t> e </a:t>
          </a:r>
          <a:r>
            <a:rPr lang="it-IT" sz="1500" b="1" dirty="0" smtClean="0">
              <a:latin typeface="Century Schoolbook" pitchFamily="18" charset="0"/>
            </a:rPr>
            <a:t>SENSORIALI </a:t>
          </a:r>
          <a:r>
            <a:rPr lang="it-IT" sz="1500" dirty="0" smtClean="0">
              <a:latin typeface="Century Schoolbook" pitchFamily="18" charset="0"/>
            </a:rPr>
            <a:t>dei vini;</a:t>
          </a:r>
          <a:endParaRPr lang="it-IT" sz="1500" dirty="0">
            <a:latin typeface="Century Schoolbook" pitchFamily="18" charset="0"/>
          </a:endParaRPr>
        </a:p>
      </dgm:t>
    </dgm:pt>
    <dgm:pt modelId="{9B113A76-4E7C-4F1A-8A44-3D15097510AD}" type="parTrans" cxnId="{E46415A1-E959-4E4A-9852-A16A6019F9DE}">
      <dgm:prSet/>
      <dgm:spPr/>
      <dgm:t>
        <a:bodyPr/>
        <a:lstStyle/>
        <a:p>
          <a:endParaRPr lang="it-IT"/>
        </a:p>
      </dgm:t>
    </dgm:pt>
    <dgm:pt modelId="{3B41B1C0-B4DC-4589-ACD6-D6987744D920}" type="sibTrans" cxnId="{E46415A1-E959-4E4A-9852-A16A6019F9DE}">
      <dgm:prSet/>
      <dgm:spPr/>
      <dgm:t>
        <a:bodyPr/>
        <a:lstStyle/>
        <a:p>
          <a:endParaRPr lang="it-IT"/>
        </a:p>
      </dgm:t>
    </dgm:pt>
    <dgm:pt modelId="{C3BB2966-3FAE-47F6-A78A-50BFD4FBD988}">
      <dgm:prSet custT="1"/>
      <dgm:spPr/>
      <dgm:t>
        <a:bodyPr/>
        <a:lstStyle/>
        <a:p>
          <a:r>
            <a:rPr lang="it-IT" sz="1500" dirty="0" smtClean="0">
              <a:latin typeface="Century Schoolbook" pitchFamily="18" charset="0"/>
            </a:rPr>
            <a:t>Disponibilità di una </a:t>
          </a:r>
          <a:r>
            <a:rPr lang="it-IT" sz="1500" b="1" dirty="0" smtClean="0">
              <a:latin typeface="Century Schoolbook" pitchFamily="18" charset="0"/>
            </a:rPr>
            <a:t>TECNOLOGIA VERSATILE</a:t>
          </a:r>
          <a:r>
            <a:rPr lang="it-IT" sz="1500" dirty="0" smtClean="0">
              <a:latin typeface="Century Schoolbook" pitchFamily="18" charset="0"/>
            </a:rPr>
            <a:t> con cui è possibile attuare diverse </a:t>
          </a:r>
          <a:r>
            <a:rPr lang="it-IT" sz="1500" b="1" dirty="0" smtClean="0">
              <a:latin typeface="Century Schoolbook" pitchFamily="18" charset="0"/>
            </a:rPr>
            <a:t>LAVORAZIONI</a:t>
          </a:r>
          <a:r>
            <a:rPr lang="it-IT" sz="1500" dirty="0" smtClean="0">
              <a:latin typeface="Century Schoolbook" pitchFamily="18" charset="0"/>
            </a:rPr>
            <a:t> sull’uva;</a:t>
          </a:r>
          <a:endParaRPr lang="it-IT" sz="1500" dirty="0">
            <a:latin typeface="Century Schoolbook" pitchFamily="18" charset="0"/>
          </a:endParaRPr>
        </a:p>
      </dgm:t>
    </dgm:pt>
    <dgm:pt modelId="{183AB0C5-0296-4B20-B743-6EE9FEF0E950}" type="parTrans" cxnId="{35006168-B40E-4153-A03E-48BAC842B752}">
      <dgm:prSet/>
      <dgm:spPr/>
      <dgm:t>
        <a:bodyPr/>
        <a:lstStyle/>
        <a:p>
          <a:endParaRPr lang="it-IT"/>
        </a:p>
      </dgm:t>
    </dgm:pt>
    <dgm:pt modelId="{A1142CAB-AB70-4CC1-9257-8587817E02B9}" type="sibTrans" cxnId="{35006168-B40E-4153-A03E-48BAC842B752}">
      <dgm:prSet/>
      <dgm:spPr/>
      <dgm:t>
        <a:bodyPr/>
        <a:lstStyle/>
        <a:p>
          <a:endParaRPr lang="it-IT"/>
        </a:p>
      </dgm:t>
    </dgm:pt>
    <dgm:pt modelId="{7B8FB870-5B94-4560-B0B6-7264F1462F5B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RISPARMIO ENERGETICO</a:t>
          </a:r>
          <a:r>
            <a:rPr lang="it-IT" sz="1500" dirty="0" smtClean="0">
              <a:latin typeface="Century Schoolbook" pitchFamily="18" charset="0"/>
            </a:rPr>
            <a:t> (non serve più il forte raffreddamento iniziale dei mosti nei tini);</a:t>
          </a:r>
          <a:endParaRPr lang="it-IT" sz="1500" dirty="0">
            <a:latin typeface="Century Schoolbook" pitchFamily="18" charset="0"/>
          </a:endParaRPr>
        </a:p>
      </dgm:t>
    </dgm:pt>
    <dgm:pt modelId="{747E620E-08D7-45A3-B4CA-D2B8A63DE465}" type="parTrans" cxnId="{E42D3F0D-BDD2-491C-8144-8D34382960C4}">
      <dgm:prSet/>
      <dgm:spPr/>
      <dgm:t>
        <a:bodyPr/>
        <a:lstStyle/>
        <a:p>
          <a:endParaRPr lang="it-IT"/>
        </a:p>
      </dgm:t>
    </dgm:pt>
    <dgm:pt modelId="{0FAFB976-AFA9-4A70-9EF5-E524AD9E54AA}" type="sibTrans" cxnId="{E42D3F0D-BDD2-491C-8144-8D34382960C4}">
      <dgm:prSet/>
      <dgm:spPr/>
      <dgm:t>
        <a:bodyPr/>
        <a:lstStyle/>
        <a:p>
          <a:endParaRPr lang="it-IT"/>
        </a:p>
      </dgm:t>
    </dgm:pt>
    <dgm:pt modelId="{4785D286-0711-47F6-A0AC-F3DD225680DE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RIDUZIONE</a:t>
          </a:r>
          <a:r>
            <a:rPr lang="it-IT" sz="1500" dirty="0" smtClean="0">
              <a:latin typeface="Century Schoolbook" pitchFamily="18" charset="0"/>
            </a:rPr>
            <a:t> dell’uso di </a:t>
          </a:r>
          <a:r>
            <a:rPr lang="it-IT" sz="1500" b="1" dirty="0" smtClean="0">
              <a:latin typeface="Century Schoolbook" pitchFamily="18" charset="0"/>
            </a:rPr>
            <a:t>ADDITIVI CHIMICI</a:t>
          </a:r>
          <a:r>
            <a:rPr lang="it-IT" sz="1500" dirty="0" smtClean="0">
              <a:latin typeface="Century Schoolbook" pitchFamily="18" charset="0"/>
            </a:rPr>
            <a:t> e </a:t>
          </a:r>
          <a:r>
            <a:rPr lang="it-IT" sz="1500" b="1" dirty="0" smtClean="0">
              <a:latin typeface="Century Schoolbook" pitchFamily="18" charset="0"/>
            </a:rPr>
            <a:t>TRATTAMENTI IN CANTINA</a:t>
          </a:r>
          <a:r>
            <a:rPr lang="it-IT" sz="1500" dirty="0" smtClean="0">
              <a:latin typeface="Century Schoolbook" pitchFamily="18" charset="0"/>
            </a:rPr>
            <a:t> (produzione nel rispetto dell’ambiente);</a:t>
          </a:r>
          <a:endParaRPr lang="it-IT" sz="1500" dirty="0">
            <a:latin typeface="Century Schoolbook" pitchFamily="18" charset="0"/>
          </a:endParaRPr>
        </a:p>
      </dgm:t>
    </dgm:pt>
    <dgm:pt modelId="{E51063A5-6A6C-416E-AD9D-3B4AB68DD829}" type="parTrans" cxnId="{0F3DF89C-AA62-4E32-9A69-CEABCD1E14DA}">
      <dgm:prSet/>
      <dgm:spPr/>
      <dgm:t>
        <a:bodyPr/>
        <a:lstStyle/>
        <a:p>
          <a:endParaRPr lang="it-IT"/>
        </a:p>
      </dgm:t>
    </dgm:pt>
    <dgm:pt modelId="{698AB24D-6D75-4CA7-998F-FC7024AC8FBB}" type="sibTrans" cxnId="{0F3DF89C-AA62-4E32-9A69-CEABCD1E14DA}">
      <dgm:prSet/>
      <dgm:spPr/>
      <dgm:t>
        <a:bodyPr/>
        <a:lstStyle/>
        <a:p>
          <a:endParaRPr lang="it-IT"/>
        </a:p>
      </dgm:t>
    </dgm:pt>
    <dgm:pt modelId="{ABBEC1BB-28AD-4A4C-A5A4-8CA417D3F035}">
      <dgm:prSet custT="1"/>
      <dgm:spPr/>
      <dgm:t>
        <a:bodyPr/>
        <a:lstStyle/>
        <a:p>
          <a:r>
            <a:rPr lang="it-IT" sz="1500" b="1" dirty="0" smtClean="0">
              <a:latin typeface="Century Schoolbook" pitchFamily="18" charset="0"/>
            </a:rPr>
            <a:t>DIMINUZIONE </a:t>
          </a:r>
          <a:r>
            <a:rPr lang="it-IT" sz="1500" dirty="0" smtClean="0">
              <a:latin typeface="Century Schoolbook" pitchFamily="18" charset="0"/>
            </a:rPr>
            <a:t>degli </a:t>
          </a:r>
          <a:r>
            <a:rPr lang="it-IT" sz="1500" b="1" dirty="0" smtClean="0">
              <a:latin typeface="Century Schoolbook" pitchFamily="18" charset="0"/>
            </a:rPr>
            <a:t>SCARTI </a:t>
          </a:r>
          <a:r>
            <a:rPr lang="it-IT" sz="1500" b="1" dirty="0" err="1" smtClean="0">
              <a:latin typeface="Century Schoolbook" pitchFamily="18" charset="0"/>
            </a:rPr>
            <a:t>DI</a:t>
          </a:r>
          <a:r>
            <a:rPr lang="it-IT" sz="1500" b="1" dirty="0" smtClean="0">
              <a:latin typeface="Century Schoolbook" pitchFamily="18" charset="0"/>
            </a:rPr>
            <a:t> LAVORAZIONE</a:t>
          </a:r>
          <a:r>
            <a:rPr lang="it-IT" sz="1500" dirty="0" smtClean="0">
              <a:latin typeface="Century Schoolbook" pitchFamily="18" charset="0"/>
            </a:rPr>
            <a:t> e conseguente aumento del reddito d’impresa;</a:t>
          </a:r>
          <a:endParaRPr lang="it-IT" sz="1500" dirty="0">
            <a:latin typeface="Century Schoolbook" pitchFamily="18" charset="0"/>
          </a:endParaRPr>
        </a:p>
      </dgm:t>
    </dgm:pt>
    <dgm:pt modelId="{60F48FAB-5876-4B8C-B544-A8C48D68B5CA}" type="parTrans" cxnId="{D262B506-2E61-43D9-86D6-333C24615B0F}">
      <dgm:prSet/>
      <dgm:spPr/>
      <dgm:t>
        <a:bodyPr/>
        <a:lstStyle/>
        <a:p>
          <a:endParaRPr lang="it-IT"/>
        </a:p>
      </dgm:t>
    </dgm:pt>
    <dgm:pt modelId="{88CCCCDE-3183-4553-9C3C-9F6C8C9DF64D}" type="sibTrans" cxnId="{D262B506-2E61-43D9-86D6-333C24615B0F}">
      <dgm:prSet/>
      <dgm:spPr/>
      <dgm:t>
        <a:bodyPr/>
        <a:lstStyle/>
        <a:p>
          <a:endParaRPr lang="it-IT"/>
        </a:p>
      </dgm:t>
    </dgm:pt>
    <dgm:pt modelId="{6A21D5C4-E37E-4F61-AE7B-907E23B405F0}">
      <dgm:prSet custT="1"/>
      <dgm:spPr/>
      <dgm:t>
        <a:bodyPr/>
        <a:lstStyle/>
        <a:p>
          <a:r>
            <a:rPr lang="it-IT" sz="1500" dirty="0" smtClean="0">
              <a:latin typeface="Century Schoolbook" pitchFamily="18" charset="0"/>
            </a:rPr>
            <a:t>Preservare e </a:t>
          </a:r>
          <a:r>
            <a:rPr lang="it-IT" sz="1500" b="1" dirty="0" smtClean="0">
              <a:latin typeface="Century Schoolbook" pitchFamily="18" charset="0"/>
            </a:rPr>
            <a:t>ACCRESCERE</a:t>
          </a:r>
          <a:r>
            <a:rPr lang="it-IT" sz="1500" dirty="0" smtClean="0">
              <a:latin typeface="Century Schoolbook" pitchFamily="18" charset="0"/>
            </a:rPr>
            <a:t> la </a:t>
          </a:r>
          <a:r>
            <a:rPr lang="it-IT" sz="1500" b="1" dirty="0" smtClean="0">
              <a:latin typeface="Century Schoolbook" pitchFamily="18" charset="0"/>
            </a:rPr>
            <a:t>PROFESSIONALITÀ</a:t>
          </a:r>
          <a:r>
            <a:rPr lang="it-IT" sz="1500" dirty="0" smtClean="0">
              <a:latin typeface="Century Schoolbook" pitchFamily="18" charset="0"/>
            </a:rPr>
            <a:t> degli </a:t>
          </a:r>
          <a:r>
            <a:rPr lang="it-IT" sz="1500" b="1" dirty="0" smtClean="0">
              <a:latin typeface="Century Schoolbook" pitchFamily="18" charset="0"/>
            </a:rPr>
            <a:t>OPERATORI</a:t>
          </a:r>
          <a:r>
            <a:rPr lang="it-IT" sz="1500" dirty="0" smtClean="0">
              <a:latin typeface="Century Schoolbook" pitchFamily="18" charset="0"/>
            </a:rPr>
            <a:t> esistenti</a:t>
          </a:r>
          <a:endParaRPr lang="it-IT" sz="1500" dirty="0">
            <a:latin typeface="Century Schoolbook" pitchFamily="18" charset="0"/>
          </a:endParaRPr>
        </a:p>
      </dgm:t>
    </dgm:pt>
    <dgm:pt modelId="{35E82201-09A8-47C5-92D4-2F1A42C4F208}" type="parTrans" cxnId="{3E660D6A-B835-413F-8B7B-EE2B78C608BF}">
      <dgm:prSet/>
      <dgm:spPr/>
      <dgm:t>
        <a:bodyPr/>
        <a:lstStyle/>
        <a:p>
          <a:endParaRPr lang="it-IT"/>
        </a:p>
      </dgm:t>
    </dgm:pt>
    <dgm:pt modelId="{00CC8402-78BD-43F5-BC31-3F34820FF5E2}" type="sibTrans" cxnId="{3E660D6A-B835-413F-8B7B-EE2B78C608BF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X="82130" custScaleY="23552" custLinFactNeighborX="-3850" custLinFactNeighborY="89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X="110010" custScaleY="12512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3E052A6-065B-48A4-B0CA-C9C20ADE6ECA}" srcId="{D856DB86-E2BE-4CE8-AE4E-9D4B7CB3D897}" destId="{ED42A75C-BCD9-423A-9A91-DAF3A20EC20D}" srcOrd="5" destOrd="0" parTransId="{BCAB24AE-F4D4-4C73-B1BA-40A6D4906AB9}" sibTransId="{7E78B0A4-1C56-49F3-A532-43CE96863C87}"/>
    <dgm:cxn modelId="{F51C4FC8-38C0-4A55-828B-43047CAD4163}" srcId="{D856DB86-E2BE-4CE8-AE4E-9D4B7CB3D897}" destId="{5634074A-A0AE-488D-94FF-68D8EA9FC1CD}" srcOrd="6" destOrd="0" parTransId="{A1E24521-DFEA-4AE8-9D3D-71DD5508C8F5}" sibTransId="{84B914A0-17F1-4FBB-BB19-34094B74022C}"/>
    <dgm:cxn modelId="{967B8F6F-88FF-4D00-82AF-15E300B3313F}" type="presOf" srcId="{ABBEC1BB-28AD-4A4C-A5A4-8CA417D3F035}" destId="{9A2C4C2D-0592-475F-A15A-51460CB610AB}" srcOrd="0" destOrd="11" presId="urn:microsoft.com/office/officeart/2005/8/layout/vList5"/>
    <dgm:cxn modelId="{D6FD47D8-80CF-4B43-8816-710B9DD05F99}" type="presOf" srcId="{7B8FB870-5B94-4560-B0B6-7264F1462F5B}" destId="{9A2C4C2D-0592-475F-A15A-51460CB610AB}" srcOrd="0" destOrd="9" presId="urn:microsoft.com/office/officeart/2005/8/layout/vList5"/>
    <dgm:cxn modelId="{932513CB-F06C-4EEE-BF20-CD4CF2B359B1}" type="presOf" srcId="{0A7F7A7E-BD62-4647-95FF-EE5CB778DDAF}" destId="{9A2C4C2D-0592-475F-A15A-51460CB610AB}" srcOrd="0" destOrd="7" presId="urn:microsoft.com/office/officeart/2005/8/layout/vList5"/>
    <dgm:cxn modelId="{3BA1FF8A-C568-4F22-B220-77ABEB6F2711}" srcId="{D856DB86-E2BE-4CE8-AE4E-9D4B7CB3D897}" destId="{6BEB23A2-C63F-49EE-859B-CA8E1D513FA0}" srcOrd="0" destOrd="0" parTransId="{00FB2092-0CEE-48F7-BBAE-C5E80B7209BF}" sibTransId="{AA8A56B2-B0BE-4653-835E-9F20C5D4A071}"/>
    <dgm:cxn modelId="{EEF5C4CE-554C-43FD-9A8E-2FB70998FF20}" type="presOf" srcId="{6A21D5C4-E37E-4F61-AE7B-907E23B405F0}" destId="{9A2C4C2D-0592-475F-A15A-51460CB610AB}" srcOrd="0" destOrd="12" presId="urn:microsoft.com/office/officeart/2005/8/layout/vList5"/>
    <dgm:cxn modelId="{D262B506-2E61-43D9-86D6-333C24615B0F}" srcId="{D856DB86-E2BE-4CE8-AE4E-9D4B7CB3D897}" destId="{ABBEC1BB-28AD-4A4C-A5A4-8CA417D3F035}" srcOrd="11" destOrd="0" parTransId="{60F48FAB-5876-4B8C-B544-A8C48D68B5CA}" sibTransId="{88CCCCDE-3183-4553-9C3C-9F6C8C9DF64D}"/>
    <dgm:cxn modelId="{502A4CFB-9698-43E6-BA6C-257ADCC5ED05}" srcId="{D856DB86-E2BE-4CE8-AE4E-9D4B7CB3D897}" destId="{F3BB2493-007C-4999-85E3-B8645D215156}" srcOrd="4" destOrd="0" parTransId="{F4E05688-69FC-4870-AD18-9EBCCBE37010}" sibTransId="{5C83CCB9-4F48-4E2E-A141-0F3CE55C9A5A}"/>
    <dgm:cxn modelId="{AB37FA90-4334-48F8-BABD-57D970BA9E3C}" srcId="{D856DB86-E2BE-4CE8-AE4E-9D4B7CB3D897}" destId="{59B90ACF-D29A-4245-B346-3F1830D9BF93}" srcOrd="2" destOrd="0" parTransId="{E44582AF-244D-4B66-9CEB-800E37211474}" sibTransId="{E9ED28DD-2939-44BD-A8FA-852B82D1B294}"/>
    <dgm:cxn modelId="{14783BE1-3616-483F-8FEB-850E2647BD6C}" type="presOf" srcId="{4785D286-0711-47F6-A0AC-F3DD225680DE}" destId="{9A2C4C2D-0592-475F-A15A-51460CB610AB}" srcOrd="0" destOrd="10" presId="urn:microsoft.com/office/officeart/2005/8/layout/vList5"/>
    <dgm:cxn modelId="{E42D3F0D-BDD2-491C-8144-8D34382960C4}" srcId="{D856DB86-E2BE-4CE8-AE4E-9D4B7CB3D897}" destId="{7B8FB870-5B94-4560-B0B6-7264F1462F5B}" srcOrd="9" destOrd="0" parTransId="{747E620E-08D7-45A3-B4CA-D2B8A63DE465}" sibTransId="{0FAFB976-AFA9-4A70-9EF5-E524AD9E54AA}"/>
    <dgm:cxn modelId="{CCA695E5-9DE1-467D-AEB5-FC33B124C1F9}" type="presOf" srcId="{C3BB2966-3FAE-47F6-A78A-50BFD4FBD988}" destId="{9A2C4C2D-0592-475F-A15A-51460CB610AB}" srcOrd="0" destOrd="8" presId="urn:microsoft.com/office/officeart/2005/8/layout/vList5"/>
    <dgm:cxn modelId="{F1E2E0BA-CE9E-4CCC-8B54-F8ADC2FE0475}" type="presOf" srcId="{B4733820-C5A3-490D-B5C2-F90D0003E85D}" destId="{1E57FC25-C351-4D78-A72D-D432A84F264E}" srcOrd="0" destOrd="0" presId="urn:microsoft.com/office/officeart/2005/8/layout/vList5"/>
    <dgm:cxn modelId="{12DAC850-994E-4C6D-A524-9F1C30185BE7}" type="presOf" srcId="{F3BB2493-007C-4999-85E3-B8645D215156}" destId="{9A2C4C2D-0592-475F-A15A-51460CB610AB}" srcOrd="0" destOrd="4" presId="urn:microsoft.com/office/officeart/2005/8/layout/vList5"/>
    <dgm:cxn modelId="{A097072B-BBF3-46A3-B551-F1D1E64D48FD}" type="presOf" srcId="{D856DB86-E2BE-4CE8-AE4E-9D4B7CB3D897}" destId="{4C7D5395-6201-4F66-9C38-5B966A083CB8}" srcOrd="0" destOrd="0" presId="urn:microsoft.com/office/officeart/2005/8/layout/vList5"/>
    <dgm:cxn modelId="{9939E3B5-ECCF-494E-8AA3-456883154E2E}" type="presOf" srcId="{39DD6716-45A5-41CB-929B-F9D2A8560433}" destId="{9A2C4C2D-0592-475F-A15A-51460CB610AB}" srcOrd="0" destOrd="1" presId="urn:microsoft.com/office/officeart/2005/8/layout/vList5"/>
    <dgm:cxn modelId="{9A954CE0-BF4F-45E3-B2B5-8FCE4B2481D9}" type="presOf" srcId="{ED42A75C-BCD9-423A-9A91-DAF3A20EC20D}" destId="{9A2C4C2D-0592-475F-A15A-51460CB610AB}" srcOrd="0" destOrd="5" presId="urn:microsoft.com/office/officeart/2005/8/layout/vList5"/>
    <dgm:cxn modelId="{1AA79123-8772-45E5-A102-2A649BA42F1C}" type="presOf" srcId="{247AB30F-9439-4E98-8983-83A67B3D63FD}" destId="{9A2C4C2D-0592-475F-A15A-51460CB610AB}" srcOrd="0" destOrd="3" presId="urn:microsoft.com/office/officeart/2005/8/layout/vList5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03749EF9-E29E-44CC-A16B-3230774A4000}" type="presOf" srcId="{59B90ACF-D29A-4245-B346-3F1830D9BF93}" destId="{9A2C4C2D-0592-475F-A15A-51460CB610AB}" srcOrd="0" destOrd="2" presId="urn:microsoft.com/office/officeart/2005/8/layout/vList5"/>
    <dgm:cxn modelId="{3E660D6A-B835-413F-8B7B-EE2B78C608BF}" srcId="{D856DB86-E2BE-4CE8-AE4E-9D4B7CB3D897}" destId="{6A21D5C4-E37E-4F61-AE7B-907E23B405F0}" srcOrd="12" destOrd="0" parTransId="{35E82201-09A8-47C5-92D4-2F1A42C4F208}" sibTransId="{00CC8402-78BD-43F5-BC31-3F34820FF5E2}"/>
    <dgm:cxn modelId="{A7452D88-BA7A-46AA-855C-304B7A626702}" srcId="{D856DB86-E2BE-4CE8-AE4E-9D4B7CB3D897}" destId="{39DD6716-45A5-41CB-929B-F9D2A8560433}" srcOrd="1" destOrd="0" parTransId="{35627494-E4C8-4826-BAC0-2F8889860A41}" sibTransId="{883CC4F3-FADB-4D44-A6E4-3B2EDC05744F}"/>
    <dgm:cxn modelId="{3C98B872-0ACD-49C2-B8EE-087B8C26D8CA}" type="presOf" srcId="{6BEB23A2-C63F-49EE-859B-CA8E1D513FA0}" destId="{9A2C4C2D-0592-475F-A15A-51460CB610AB}" srcOrd="0" destOrd="0" presId="urn:microsoft.com/office/officeart/2005/8/layout/vList5"/>
    <dgm:cxn modelId="{35006168-B40E-4153-A03E-48BAC842B752}" srcId="{D856DB86-E2BE-4CE8-AE4E-9D4B7CB3D897}" destId="{C3BB2966-3FAE-47F6-A78A-50BFD4FBD988}" srcOrd="8" destOrd="0" parTransId="{183AB0C5-0296-4B20-B743-6EE9FEF0E950}" sibTransId="{A1142CAB-AB70-4CC1-9257-8587817E02B9}"/>
    <dgm:cxn modelId="{E46415A1-E959-4E4A-9852-A16A6019F9DE}" srcId="{D856DB86-E2BE-4CE8-AE4E-9D4B7CB3D897}" destId="{0A7F7A7E-BD62-4647-95FF-EE5CB778DDAF}" srcOrd="7" destOrd="0" parTransId="{9B113A76-4E7C-4F1A-8A44-3D15097510AD}" sibTransId="{3B41B1C0-B4DC-4589-ACD6-D6987744D920}"/>
    <dgm:cxn modelId="{0F3DF89C-AA62-4E32-9A69-CEABCD1E14DA}" srcId="{D856DB86-E2BE-4CE8-AE4E-9D4B7CB3D897}" destId="{4785D286-0711-47F6-A0AC-F3DD225680DE}" srcOrd="10" destOrd="0" parTransId="{E51063A5-6A6C-416E-AD9D-3B4AB68DD829}" sibTransId="{698AB24D-6D75-4CA7-998F-FC7024AC8FBB}"/>
    <dgm:cxn modelId="{F46BA4EB-BCDC-4BF5-A5D0-0D539A074BEE}" srcId="{D856DB86-E2BE-4CE8-AE4E-9D4B7CB3D897}" destId="{247AB30F-9439-4E98-8983-83A67B3D63FD}" srcOrd="3" destOrd="0" parTransId="{76435735-AD9E-416C-B642-338550DCB360}" sibTransId="{165F0022-4FFB-4EF5-B180-B7042B97598B}"/>
    <dgm:cxn modelId="{2B90FACD-33E3-40AF-8393-A51F94411AAD}" type="presOf" srcId="{5634074A-A0AE-488D-94FF-68D8EA9FC1CD}" destId="{9A2C4C2D-0592-475F-A15A-51460CB610AB}" srcOrd="0" destOrd="6" presId="urn:microsoft.com/office/officeart/2005/8/layout/vList5"/>
    <dgm:cxn modelId="{8B2ED7F0-2A3B-4A36-88A2-E9E860CE0670}" type="presParOf" srcId="{1E57FC25-C351-4D78-A72D-D432A84F264E}" destId="{6CB3E0AC-C42B-4B1F-942A-F267A619AA68}" srcOrd="0" destOrd="0" presId="urn:microsoft.com/office/officeart/2005/8/layout/vList5"/>
    <dgm:cxn modelId="{D73CE70C-C73C-4209-88FA-23E4DCF97DF1}" type="presParOf" srcId="{6CB3E0AC-C42B-4B1F-942A-F267A619AA68}" destId="{4C7D5395-6201-4F66-9C38-5B966A083CB8}" srcOrd="0" destOrd="0" presId="urn:microsoft.com/office/officeart/2005/8/layout/vList5"/>
    <dgm:cxn modelId="{9AE11FE8-FE56-49AD-9342-3AA97554E289}" type="presParOf" srcId="{6CB3E0AC-C42B-4B1F-942A-F267A619AA68}" destId="{9A2C4C2D-0592-475F-A15A-51460CB610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910A4F-B51E-4DDA-897D-C01953FAF2D1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980E0E5C-C656-4359-8D54-479CD8EE2BE7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1) ESERCIZIO DELLA COOPERAZIONE</a:t>
          </a:r>
          <a:endParaRPr lang="it-IT" sz="15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FB1A002E-9984-4E13-90A3-CC884BBAE86D}" type="parTrans" cxnId="{949EADD1-9F97-482A-975B-BD96EE44EBED}">
      <dgm:prSet/>
      <dgm:spPr/>
      <dgm:t>
        <a:bodyPr/>
        <a:lstStyle/>
        <a:p>
          <a:endParaRPr lang="it-IT"/>
        </a:p>
      </dgm:t>
    </dgm:pt>
    <dgm:pt modelId="{C7B5CB43-645F-4052-AF59-01D2962C5FE0}" type="sibTrans" cxnId="{949EADD1-9F97-482A-975B-BD96EE44EBED}">
      <dgm:prSet/>
      <dgm:spPr/>
      <dgm:t>
        <a:bodyPr/>
        <a:lstStyle/>
        <a:p>
          <a:endParaRPr lang="it-IT"/>
        </a:p>
      </dgm:t>
    </dgm:pt>
    <dgm:pt modelId="{A918BEF0-5AE7-4A6D-B180-981C42624A5E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2) SPECIFICHE AZIONI LEGATE ALLA REALIZZAZIONE DEL PIANO (AZIONE 1 E 2)</a:t>
          </a:r>
        </a:p>
      </dgm:t>
    </dgm:pt>
    <dgm:pt modelId="{E5B64B8C-89A6-466A-89F4-887AAC5A473C}" type="parTrans" cxnId="{6C79B681-13A4-4A29-BCDA-65F65FEA22C8}">
      <dgm:prSet/>
      <dgm:spPr/>
      <dgm:t>
        <a:bodyPr/>
        <a:lstStyle/>
        <a:p>
          <a:endParaRPr lang="it-IT"/>
        </a:p>
      </dgm:t>
    </dgm:pt>
    <dgm:pt modelId="{7461421B-C09F-4834-A4AA-98AABEAF9CC3}" type="sibTrans" cxnId="{6C79B681-13A4-4A29-BCDA-65F65FEA22C8}">
      <dgm:prSet/>
      <dgm:spPr/>
      <dgm:t>
        <a:bodyPr/>
        <a:lstStyle/>
        <a:p>
          <a:endParaRPr lang="it-IT"/>
        </a:p>
      </dgm:t>
    </dgm:pt>
    <dgm:pt modelId="{A3735970-4A3D-46A8-BFAC-B5BE2423BF5F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3) PIANO </a:t>
          </a:r>
          <a:r>
            <a:rPr lang="it-IT" sz="1500" b="0" dirty="0" err="1" smtClean="0">
              <a:solidFill>
                <a:schemeClr val="tx1"/>
              </a:solidFill>
              <a:latin typeface="Century Schoolbook" pitchFamily="18" charset="0"/>
            </a:rPr>
            <a:t>DI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DIVULGAZIONE E TRASFERIMENTO DEI RISULTATI E IMPLEMENTAZIONE DELLA RETE PEI</a:t>
          </a:r>
        </a:p>
      </dgm:t>
    </dgm:pt>
    <dgm:pt modelId="{AC210ADF-C228-442F-8942-BCDB2568230A}" type="parTrans" cxnId="{C31772EE-EFC6-4FB8-9DDA-2666367DB2CF}">
      <dgm:prSet/>
      <dgm:spPr/>
      <dgm:t>
        <a:bodyPr/>
        <a:lstStyle/>
        <a:p>
          <a:endParaRPr lang="it-IT"/>
        </a:p>
      </dgm:t>
    </dgm:pt>
    <dgm:pt modelId="{B02694F4-154D-4FF9-AC64-93D5FC2DD4FB}" type="sibTrans" cxnId="{C31772EE-EFC6-4FB8-9DDA-2666367DB2CF}">
      <dgm:prSet/>
      <dgm:spPr/>
      <dgm:t>
        <a:bodyPr/>
        <a:lstStyle/>
        <a:p>
          <a:endParaRPr lang="it-IT"/>
        </a:p>
      </dgm:t>
    </dgm:pt>
    <dgm:pt modelId="{71C69744-038B-484F-AD67-D749697A44D2}">
      <dgm:prSet phldrT="[Testo]" custT="1"/>
      <dgm:spPr/>
      <dgm:t>
        <a:bodyPr/>
        <a:lstStyle/>
        <a:p>
          <a:pPr algn="ctr"/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4) ATTIVITÀ </a:t>
          </a:r>
          <a:r>
            <a:rPr lang="it-IT" sz="1500" b="0" dirty="0" err="1" smtClean="0">
              <a:solidFill>
                <a:schemeClr val="tx1"/>
              </a:solidFill>
              <a:latin typeface="Century Schoolbook" pitchFamily="18" charset="0"/>
            </a:rPr>
            <a:t>DI</a:t>
          </a:r>
          <a:r>
            <a:rPr lang="it-IT" sz="1500" b="0" dirty="0" smtClean="0">
              <a:solidFill>
                <a:schemeClr val="tx1"/>
              </a:solidFill>
              <a:latin typeface="Century Schoolbook" pitchFamily="18" charset="0"/>
            </a:rPr>
            <a:t> FORMAZIONE</a:t>
          </a:r>
        </a:p>
      </dgm:t>
    </dgm:pt>
    <dgm:pt modelId="{1805B724-3B92-4D70-9C79-CEAE669E525C}" type="parTrans" cxnId="{99C67DA9-8A9B-4CBD-A268-763A94D25E49}">
      <dgm:prSet/>
      <dgm:spPr/>
      <dgm:t>
        <a:bodyPr/>
        <a:lstStyle/>
        <a:p>
          <a:endParaRPr lang="it-IT"/>
        </a:p>
      </dgm:t>
    </dgm:pt>
    <dgm:pt modelId="{2FC3058C-02F4-435B-8565-4C66971B5739}" type="sibTrans" cxnId="{99C67DA9-8A9B-4CBD-A268-763A94D25E49}">
      <dgm:prSet/>
      <dgm:spPr/>
      <dgm:t>
        <a:bodyPr/>
        <a:lstStyle/>
        <a:p>
          <a:endParaRPr lang="it-IT"/>
        </a:p>
      </dgm:t>
    </dgm:pt>
    <dgm:pt modelId="{F34E5E6E-E96B-4BFB-B4AD-E2033A692499}" type="pres">
      <dgm:prSet presAssocID="{8D910A4F-B51E-4DDA-897D-C01953FAF2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88D14A9-0B13-4636-9209-04AE063455E6}" type="pres">
      <dgm:prSet presAssocID="{980E0E5C-C656-4359-8D54-479CD8EE2BE7}" presName="parentText" presStyleLbl="node1" presStyleIdx="0" presStyleCnt="4" custScaleY="53963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73DC28-132F-4A0A-844A-D38BB0E2C624}" type="pres">
      <dgm:prSet presAssocID="{C7B5CB43-645F-4052-AF59-01D2962C5FE0}" presName="spacer" presStyleCnt="0"/>
      <dgm:spPr/>
    </dgm:pt>
    <dgm:pt modelId="{482B4649-B739-48BC-9A3F-429EA85ED18B}" type="pres">
      <dgm:prSet presAssocID="{A918BEF0-5AE7-4A6D-B180-981C42624A5E}" presName="parentText" presStyleLbl="node1" presStyleIdx="1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5B9F257-7A0B-4F7C-8554-003F656B5FB5}" type="pres">
      <dgm:prSet presAssocID="{7461421B-C09F-4834-A4AA-98AABEAF9CC3}" presName="spacer" presStyleCnt="0"/>
      <dgm:spPr/>
    </dgm:pt>
    <dgm:pt modelId="{B3389166-82E9-4067-A5B4-DE426B0760C7}" type="pres">
      <dgm:prSet presAssocID="{A3735970-4A3D-46A8-BFAC-B5BE2423BF5F}" presName="parentText" presStyleLbl="node1" presStyleIdx="2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AB8E3DA-2B82-48A6-AE63-95A7CDCBB1DB}" type="pres">
      <dgm:prSet presAssocID="{B02694F4-154D-4FF9-AC64-93D5FC2DD4FB}" presName="spacer" presStyleCnt="0"/>
      <dgm:spPr/>
    </dgm:pt>
    <dgm:pt modelId="{25A43BD2-A75D-4B40-97CC-57593F6549CA}" type="pres">
      <dgm:prSet presAssocID="{71C69744-038B-484F-AD67-D749697A44D2}" presName="parentText" presStyleLbl="node1" presStyleIdx="3" presStyleCnt="4" custScaleY="67002" custLinFactNeighborX="781" custLinFactNeighborY="150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1E8DDDB-BE09-409C-BE24-2AAA021B9253}" type="presOf" srcId="{71C69744-038B-484F-AD67-D749697A44D2}" destId="{25A43BD2-A75D-4B40-97CC-57593F6549CA}" srcOrd="0" destOrd="0" presId="urn:microsoft.com/office/officeart/2005/8/layout/vList2"/>
    <dgm:cxn modelId="{C31772EE-EFC6-4FB8-9DDA-2666367DB2CF}" srcId="{8D910A4F-B51E-4DDA-897D-C01953FAF2D1}" destId="{A3735970-4A3D-46A8-BFAC-B5BE2423BF5F}" srcOrd="2" destOrd="0" parTransId="{AC210ADF-C228-442F-8942-BCDB2568230A}" sibTransId="{B02694F4-154D-4FF9-AC64-93D5FC2DD4FB}"/>
    <dgm:cxn modelId="{949EADD1-9F97-482A-975B-BD96EE44EBED}" srcId="{8D910A4F-B51E-4DDA-897D-C01953FAF2D1}" destId="{980E0E5C-C656-4359-8D54-479CD8EE2BE7}" srcOrd="0" destOrd="0" parTransId="{FB1A002E-9984-4E13-90A3-CC884BBAE86D}" sibTransId="{C7B5CB43-645F-4052-AF59-01D2962C5FE0}"/>
    <dgm:cxn modelId="{65BFEE45-243D-46DF-99BB-80AB8B9239E2}" type="presOf" srcId="{A3735970-4A3D-46A8-BFAC-B5BE2423BF5F}" destId="{B3389166-82E9-4067-A5B4-DE426B0760C7}" srcOrd="0" destOrd="0" presId="urn:microsoft.com/office/officeart/2005/8/layout/vList2"/>
    <dgm:cxn modelId="{6C79B681-13A4-4A29-BCDA-65F65FEA22C8}" srcId="{8D910A4F-B51E-4DDA-897D-C01953FAF2D1}" destId="{A918BEF0-5AE7-4A6D-B180-981C42624A5E}" srcOrd="1" destOrd="0" parTransId="{E5B64B8C-89A6-466A-89F4-887AAC5A473C}" sibTransId="{7461421B-C09F-4834-A4AA-98AABEAF9CC3}"/>
    <dgm:cxn modelId="{639EF18C-6B3B-4C51-A693-EA3F67DDF8C2}" type="presOf" srcId="{980E0E5C-C656-4359-8D54-479CD8EE2BE7}" destId="{F88D14A9-0B13-4636-9209-04AE063455E6}" srcOrd="0" destOrd="0" presId="urn:microsoft.com/office/officeart/2005/8/layout/vList2"/>
    <dgm:cxn modelId="{99C67DA9-8A9B-4CBD-A268-763A94D25E49}" srcId="{8D910A4F-B51E-4DDA-897D-C01953FAF2D1}" destId="{71C69744-038B-484F-AD67-D749697A44D2}" srcOrd="3" destOrd="0" parTransId="{1805B724-3B92-4D70-9C79-CEAE669E525C}" sibTransId="{2FC3058C-02F4-435B-8565-4C66971B5739}"/>
    <dgm:cxn modelId="{2161E141-7F30-4173-B086-54B12E50519F}" type="presOf" srcId="{8D910A4F-B51E-4DDA-897D-C01953FAF2D1}" destId="{F34E5E6E-E96B-4BFB-B4AD-E2033A692499}" srcOrd="0" destOrd="0" presId="urn:microsoft.com/office/officeart/2005/8/layout/vList2"/>
    <dgm:cxn modelId="{F2C994FA-6405-40AF-93D4-0E96B224CEF0}" type="presOf" srcId="{A918BEF0-5AE7-4A6D-B180-981C42624A5E}" destId="{482B4649-B739-48BC-9A3F-429EA85ED18B}" srcOrd="0" destOrd="0" presId="urn:microsoft.com/office/officeart/2005/8/layout/vList2"/>
    <dgm:cxn modelId="{5188D2C7-1BFE-4D8A-9CA4-B8F44A444FB4}" type="presParOf" srcId="{F34E5E6E-E96B-4BFB-B4AD-E2033A692499}" destId="{F88D14A9-0B13-4636-9209-04AE063455E6}" srcOrd="0" destOrd="0" presId="urn:microsoft.com/office/officeart/2005/8/layout/vList2"/>
    <dgm:cxn modelId="{131F85C4-559C-4032-8C29-A9E51AC3E873}" type="presParOf" srcId="{F34E5E6E-E96B-4BFB-B4AD-E2033A692499}" destId="{2D73DC28-132F-4A0A-844A-D38BB0E2C624}" srcOrd="1" destOrd="0" presId="urn:microsoft.com/office/officeart/2005/8/layout/vList2"/>
    <dgm:cxn modelId="{D74B8CA0-DF86-47AB-AE35-760E670A0864}" type="presParOf" srcId="{F34E5E6E-E96B-4BFB-B4AD-E2033A692499}" destId="{482B4649-B739-48BC-9A3F-429EA85ED18B}" srcOrd="2" destOrd="0" presId="urn:microsoft.com/office/officeart/2005/8/layout/vList2"/>
    <dgm:cxn modelId="{8B26201E-6E9F-48A9-955E-5AE9E343F3D9}" type="presParOf" srcId="{F34E5E6E-E96B-4BFB-B4AD-E2033A692499}" destId="{B5B9F257-7A0B-4F7C-8554-003F656B5FB5}" srcOrd="3" destOrd="0" presId="urn:microsoft.com/office/officeart/2005/8/layout/vList2"/>
    <dgm:cxn modelId="{8617C21F-5DA8-4D7C-A209-73BBE9750226}" type="presParOf" srcId="{F34E5E6E-E96B-4BFB-B4AD-E2033A692499}" destId="{B3389166-82E9-4067-A5B4-DE426B0760C7}" srcOrd="4" destOrd="0" presId="urn:microsoft.com/office/officeart/2005/8/layout/vList2"/>
    <dgm:cxn modelId="{504B23EC-8C2E-404E-99C9-C18407A45F35}" type="presParOf" srcId="{F34E5E6E-E96B-4BFB-B4AD-E2033A692499}" destId="{8AB8E3DA-2B82-48A6-AE63-95A7CDCBB1DB}" srcOrd="5" destOrd="0" presId="urn:microsoft.com/office/officeart/2005/8/layout/vList2"/>
    <dgm:cxn modelId="{93F6C579-4173-459B-AD79-27F302DE8525}" type="presParOf" srcId="{F34E5E6E-E96B-4BFB-B4AD-E2033A692499}" destId="{25A43BD2-A75D-4B40-97CC-57593F6549CA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2400" b="1" dirty="0" smtClean="0">
              <a:solidFill>
                <a:schemeClr val="tx1"/>
              </a:solidFill>
              <a:latin typeface="Century Schoolbook" pitchFamily="18" charset="0"/>
            </a:rPr>
            <a:t>AZIONE 1</a:t>
          </a:r>
          <a:endParaRPr lang="it-IT" sz="24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D081B48C-2389-451F-B631-5512818F7D7C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endParaRPr lang="it-IT" sz="1500" dirty="0">
            <a:latin typeface="Century Schoolbook" pitchFamily="18" charset="0"/>
          </a:endParaRPr>
        </a:p>
      </dgm:t>
    </dgm:pt>
    <dgm:pt modelId="{E5216834-9A9F-4496-8F50-57CC6292B968}" type="parTrans" cxnId="{FDCF3321-2FC3-4386-B49A-76C40A174FC9}">
      <dgm:prSet/>
      <dgm:spPr/>
      <dgm:t>
        <a:bodyPr/>
        <a:lstStyle/>
        <a:p>
          <a:endParaRPr lang="it-IT"/>
        </a:p>
      </dgm:t>
    </dgm:pt>
    <dgm:pt modelId="{FD3FF92E-3998-4476-831D-6B9EF881A12B}" type="sibTrans" cxnId="{FDCF3321-2FC3-4386-B49A-76C40A174FC9}">
      <dgm:prSet/>
      <dgm:spPr/>
      <dgm:t>
        <a:bodyPr/>
        <a:lstStyle/>
        <a:p>
          <a:endParaRPr lang="it-IT"/>
        </a:p>
      </dgm:t>
    </dgm:pt>
    <dgm:pt modelId="{8BA5F3C7-5555-442F-AACF-46BE9628A70D}">
      <dgm:prSet phldrT="[Testo]" custT="1"/>
      <dgm:spPr/>
      <dgm:t>
        <a:bodyPr/>
        <a:lstStyle/>
        <a:p>
          <a:r>
            <a:rPr lang="it-IT" sz="2400" b="1" dirty="0" smtClean="0">
              <a:solidFill>
                <a:schemeClr val="tx1"/>
              </a:solidFill>
              <a:latin typeface="Century Schoolbook" pitchFamily="18" charset="0"/>
            </a:rPr>
            <a:t>AZIONE 2</a:t>
          </a:r>
          <a:endParaRPr lang="it-IT" sz="24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DC3DDAD7-F94E-41C0-A4DC-FACA39D03664}" type="parTrans" cxnId="{E669FD96-7C58-46A3-88EA-E7932E45618C}">
      <dgm:prSet/>
      <dgm:spPr/>
      <dgm:t>
        <a:bodyPr/>
        <a:lstStyle/>
        <a:p>
          <a:endParaRPr lang="it-IT"/>
        </a:p>
      </dgm:t>
    </dgm:pt>
    <dgm:pt modelId="{93594A80-A082-475C-A8F4-2DDA48D705C6}" type="sibTrans" cxnId="{E669FD96-7C58-46A3-88EA-E7932E45618C}">
      <dgm:prSet/>
      <dgm:spPr/>
      <dgm:t>
        <a:bodyPr/>
        <a:lstStyle/>
        <a:p>
          <a:endParaRPr lang="it-IT"/>
        </a:p>
      </dgm:t>
    </dgm:pt>
    <dgm:pt modelId="{C7421992-2432-40C3-A03B-3BD6AC8EA2B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dirty="0" smtClean="0">
              <a:latin typeface="Century Schoolbook" pitchFamily="18" charset="0"/>
            </a:rPr>
            <a:t>Attuazione di </a:t>
          </a:r>
          <a:r>
            <a:rPr lang="it-IT" sz="1500" b="1" dirty="0" smtClean="0">
              <a:latin typeface="Century Schoolbook" pitchFamily="18" charset="0"/>
            </a:rPr>
            <a:t>tecniche enologiche innovative</a:t>
          </a:r>
          <a:endParaRPr lang="it-IT" sz="1500" b="1" dirty="0">
            <a:latin typeface="Century Schoolbook" pitchFamily="18" charset="0"/>
          </a:endParaRPr>
        </a:p>
      </dgm:t>
    </dgm:pt>
    <dgm:pt modelId="{5E8FAF6E-1E97-4DA8-888F-4DB1C998940E}" type="parTrans" cxnId="{A9ACF0E3-2AA6-460B-96A4-4BD2604C356D}">
      <dgm:prSet/>
      <dgm:spPr/>
      <dgm:t>
        <a:bodyPr/>
        <a:lstStyle/>
        <a:p>
          <a:endParaRPr lang="it-IT"/>
        </a:p>
      </dgm:t>
    </dgm:pt>
    <dgm:pt modelId="{55804CFC-DA9D-4E61-9C74-1D023B8C513E}" type="sibTrans" cxnId="{A9ACF0E3-2AA6-460B-96A4-4BD2604C356D}">
      <dgm:prSet/>
      <dgm:spPr/>
      <dgm:t>
        <a:bodyPr/>
        <a:lstStyle/>
        <a:p>
          <a:endParaRPr lang="it-IT"/>
        </a:p>
      </dgm:t>
    </dgm:pt>
    <dgm:pt modelId="{7035385B-1AC1-481C-88C7-D046DCE6680C}">
      <dgm:prSet custT="1"/>
      <dgm:spPr/>
      <dgm:t>
        <a:bodyPr/>
        <a:lstStyle/>
        <a:p>
          <a:pPr algn="just"/>
          <a:r>
            <a:rPr lang="it-IT" sz="1500" dirty="0" smtClean="0">
              <a:latin typeface="Century Schoolbook" pitchFamily="18" charset="0"/>
            </a:rPr>
            <a:t>Applicazione di </a:t>
          </a:r>
          <a:r>
            <a:rPr lang="it-IT" sz="1500" b="1" dirty="0" smtClean="0">
              <a:latin typeface="Century Schoolbook" pitchFamily="18" charset="0"/>
            </a:rPr>
            <a:t>metodologie</a:t>
          </a:r>
          <a:r>
            <a:rPr lang="it-IT" sz="1500" dirty="0" smtClean="0">
              <a:latin typeface="Century Schoolbook" pitchFamily="18" charset="0"/>
            </a:rPr>
            <a:t> e </a:t>
          </a:r>
          <a:r>
            <a:rPr lang="it-IT" sz="1500" b="1" dirty="0" smtClean="0">
              <a:latin typeface="Century Schoolbook" pitchFamily="18" charset="0"/>
            </a:rPr>
            <a:t>tecniche sostenibili </a:t>
          </a:r>
          <a:r>
            <a:rPr lang="it-IT" sz="1500" dirty="0" smtClean="0">
              <a:latin typeface="Century Schoolbook" pitchFamily="18" charset="0"/>
            </a:rPr>
            <a:t>per contrastare il cambiamento climatico in </a:t>
          </a:r>
          <a:r>
            <a:rPr lang="it-IT" sz="1500" b="1" dirty="0" smtClean="0">
              <a:latin typeface="Century Schoolbook" pitchFamily="18" charset="0"/>
            </a:rPr>
            <a:t>viticoltura</a:t>
          </a:r>
          <a:r>
            <a:rPr lang="it-IT" sz="1500" dirty="0" smtClean="0">
              <a:latin typeface="Century Schoolbook" pitchFamily="18" charset="0"/>
            </a:rPr>
            <a:t> – fase di campo</a:t>
          </a:r>
          <a:endParaRPr lang="it-IT" sz="1500" dirty="0">
            <a:latin typeface="Century Schoolbook" pitchFamily="18" charset="0"/>
          </a:endParaRPr>
        </a:p>
      </dgm:t>
    </dgm:pt>
    <dgm:pt modelId="{09F42CA2-E6C8-4C49-8491-4CD2AC5F28AE}" type="parTrans" cxnId="{A5AF4256-AD9B-4872-A67B-51A5B90669C8}">
      <dgm:prSet/>
      <dgm:spPr/>
      <dgm:t>
        <a:bodyPr/>
        <a:lstStyle/>
        <a:p>
          <a:endParaRPr lang="it-IT"/>
        </a:p>
      </dgm:t>
    </dgm:pt>
    <dgm:pt modelId="{5B3E915E-A41C-4D73-ABCC-697544E7EB03}" type="sibTrans" cxnId="{A5AF4256-AD9B-4872-A67B-51A5B90669C8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2" custScaleY="3225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2" custScaleY="3722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B7DD89-175C-4C81-9135-51C055367C0C}" type="pres">
      <dgm:prSet presAssocID="{428C2768-C668-4519-82E2-8A511DEB18A7}" presName="sp" presStyleCnt="0"/>
      <dgm:spPr/>
    </dgm:pt>
    <dgm:pt modelId="{087C3BA6-ED7B-455E-9DF6-0D71AA23C0FA}" type="pres">
      <dgm:prSet presAssocID="{8BA5F3C7-5555-442F-AACF-46BE9628A70D}" presName="linNode" presStyleCnt="0"/>
      <dgm:spPr/>
    </dgm:pt>
    <dgm:pt modelId="{645735CD-1910-4D8A-B607-1224EB7011DB}" type="pres">
      <dgm:prSet presAssocID="{8BA5F3C7-5555-442F-AACF-46BE9628A70D}" presName="parentText" presStyleLbl="node1" presStyleIdx="1" presStyleCnt="2" custScaleY="350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AC6C3F-89A1-4FC4-A77F-1269411EAC2F}" type="pres">
      <dgm:prSet presAssocID="{8BA5F3C7-5555-442F-AACF-46BE9628A70D}" presName="descendantText" presStyleLbl="alignAccFollowNode1" presStyleIdx="1" presStyleCnt="2" custScaleY="4453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B3AFB1F-30B9-4A42-81E8-C7716FBB58C0}" type="presOf" srcId="{7035385B-1AC1-481C-88C7-D046DCE6680C}" destId="{9A2C4C2D-0592-475F-A15A-51460CB610AB}" srcOrd="0" destOrd="1" presId="urn:microsoft.com/office/officeart/2005/8/layout/vList5"/>
    <dgm:cxn modelId="{FDCF3321-2FC3-4386-B49A-76C40A174FC9}" srcId="{D856DB86-E2BE-4CE8-AE4E-9D4B7CB3D897}" destId="{D081B48C-2389-451F-B631-5512818F7D7C}" srcOrd="0" destOrd="0" parTransId="{E5216834-9A9F-4496-8F50-57CC6292B968}" sibTransId="{FD3FF92E-3998-4476-831D-6B9EF881A12B}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4CBDF395-3D80-46E9-9ADD-65DBDA8B96DD}" type="presOf" srcId="{C7421992-2432-40C3-A03B-3BD6AC8EA2BB}" destId="{65AC6C3F-89A1-4FC4-A77F-1269411EAC2F}" srcOrd="0" destOrd="0" presId="urn:microsoft.com/office/officeart/2005/8/layout/vList5"/>
    <dgm:cxn modelId="{C66CD937-B290-47A6-9B79-E299E01D1838}" type="presOf" srcId="{D856DB86-E2BE-4CE8-AE4E-9D4B7CB3D897}" destId="{4C7D5395-6201-4F66-9C38-5B966A083CB8}" srcOrd="0" destOrd="0" presId="urn:microsoft.com/office/officeart/2005/8/layout/vList5"/>
    <dgm:cxn modelId="{A5AF4256-AD9B-4872-A67B-51A5B90669C8}" srcId="{D856DB86-E2BE-4CE8-AE4E-9D4B7CB3D897}" destId="{7035385B-1AC1-481C-88C7-D046DCE6680C}" srcOrd="1" destOrd="0" parTransId="{09F42CA2-E6C8-4C49-8491-4CD2AC5F28AE}" sibTransId="{5B3E915E-A41C-4D73-ABCC-697544E7EB03}"/>
    <dgm:cxn modelId="{E669FD96-7C58-46A3-88EA-E7932E45618C}" srcId="{B4733820-C5A3-490D-B5C2-F90D0003E85D}" destId="{8BA5F3C7-5555-442F-AACF-46BE9628A70D}" srcOrd="1" destOrd="0" parTransId="{DC3DDAD7-F94E-41C0-A4DC-FACA39D03664}" sibTransId="{93594A80-A082-475C-A8F4-2DDA48D705C6}"/>
    <dgm:cxn modelId="{4ED4F3AB-FEEF-4CEC-A465-3227D663B818}" type="presOf" srcId="{B4733820-C5A3-490D-B5C2-F90D0003E85D}" destId="{1E57FC25-C351-4D78-A72D-D432A84F264E}" srcOrd="0" destOrd="0" presId="urn:microsoft.com/office/officeart/2005/8/layout/vList5"/>
    <dgm:cxn modelId="{35398B47-058A-4BD3-B003-286B72DED7C7}" type="presOf" srcId="{8BA5F3C7-5555-442F-AACF-46BE9628A70D}" destId="{645735CD-1910-4D8A-B607-1224EB7011DB}" srcOrd="0" destOrd="0" presId="urn:microsoft.com/office/officeart/2005/8/layout/vList5"/>
    <dgm:cxn modelId="{AEF99905-67B4-4255-8C60-C150E299F2D1}" type="presOf" srcId="{D081B48C-2389-451F-B631-5512818F7D7C}" destId="{9A2C4C2D-0592-475F-A15A-51460CB610AB}" srcOrd="0" destOrd="0" presId="urn:microsoft.com/office/officeart/2005/8/layout/vList5"/>
    <dgm:cxn modelId="{A9ACF0E3-2AA6-460B-96A4-4BD2604C356D}" srcId="{8BA5F3C7-5555-442F-AACF-46BE9628A70D}" destId="{C7421992-2432-40C3-A03B-3BD6AC8EA2BB}" srcOrd="0" destOrd="0" parTransId="{5E8FAF6E-1E97-4DA8-888F-4DB1C998940E}" sibTransId="{55804CFC-DA9D-4E61-9C74-1D023B8C513E}"/>
    <dgm:cxn modelId="{F62EC28E-1F03-48C7-A501-BC9BE6C4276D}" type="presParOf" srcId="{1E57FC25-C351-4D78-A72D-D432A84F264E}" destId="{6CB3E0AC-C42B-4B1F-942A-F267A619AA68}" srcOrd="0" destOrd="0" presId="urn:microsoft.com/office/officeart/2005/8/layout/vList5"/>
    <dgm:cxn modelId="{E0764DD6-7FD5-464C-98E3-8850F505D046}" type="presParOf" srcId="{6CB3E0AC-C42B-4B1F-942A-F267A619AA68}" destId="{4C7D5395-6201-4F66-9C38-5B966A083CB8}" srcOrd="0" destOrd="0" presId="urn:microsoft.com/office/officeart/2005/8/layout/vList5"/>
    <dgm:cxn modelId="{8C42E008-3182-4334-9D0C-CFF3EFF52F59}" type="presParOf" srcId="{6CB3E0AC-C42B-4B1F-942A-F267A619AA68}" destId="{9A2C4C2D-0592-475F-A15A-51460CB610AB}" srcOrd="1" destOrd="0" presId="urn:microsoft.com/office/officeart/2005/8/layout/vList5"/>
    <dgm:cxn modelId="{A0007567-878C-4EBA-91CB-D0B1F1A36508}" type="presParOf" srcId="{1E57FC25-C351-4D78-A72D-D432A84F264E}" destId="{53B7DD89-175C-4C81-9135-51C055367C0C}" srcOrd="1" destOrd="0" presId="urn:microsoft.com/office/officeart/2005/8/layout/vList5"/>
    <dgm:cxn modelId="{62B0665F-C4B8-49FD-8B49-35B76313E4E3}" type="presParOf" srcId="{1E57FC25-C351-4D78-A72D-D432A84F264E}" destId="{087C3BA6-ED7B-455E-9DF6-0D71AA23C0FA}" srcOrd="2" destOrd="0" presId="urn:microsoft.com/office/officeart/2005/8/layout/vList5"/>
    <dgm:cxn modelId="{2AC1A20D-DE58-4A4A-ACD1-05BBCEB12B41}" type="presParOf" srcId="{087C3BA6-ED7B-455E-9DF6-0D71AA23C0FA}" destId="{645735CD-1910-4D8A-B607-1224EB7011DB}" srcOrd="0" destOrd="0" presId="urn:microsoft.com/office/officeart/2005/8/layout/vList5"/>
    <dgm:cxn modelId="{C72096FC-9961-46B3-B46A-37FFC72D40BD}" type="presParOf" srcId="{087C3BA6-ED7B-455E-9DF6-0D71AA23C0FA}" destId="{65AC6C3F-89A1-4FC4-A77F-1269411EAC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1ª 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prova</a:t>
          </a:r>
        </a:p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POTATURA TARDIVA (Tebano/Ravennate) </a:t>
          </a:r>
        </a:p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3 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tesi</a:t>
          </a:r>
          <a:endParaRPr lang="it-IT" sz="13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 sz="1300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 sz="1300"/>
        </a:p>
      </dgm:t>
    </dgm:pt>
    <dgm:pt modelId="{D081B48C-2389-451F-B631-5512818F7D7C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Controllo (gestione aziendale)</a:t>
          </a:r>
          <a:endParaRPr lang="it-IT" sz="1300" dirty="0">
            <a:latin typeface="Century Schoolbook" pitchFamily="18" charset="0"/>
          </a:endParaRPr>
        </a:p>
      </dgm:t>
    </dgm:pt>
    <dgm:pt modelId="{E5216834-9A9F-4496-8F50-57CC6292B968}" type="parTrans" cxnId="{FDCF3321-2FC3-4386-B49A-76C40A174FC9}">
      <dgm:prSet/>
      <dgm:spPr/>
      <dgm:t>
        <a:bodyPr/>
        <a:lstStyle/>
        <a:p>
          <a:endParaRPr lang="it-IT" sz="1300"/>
        </a:p>
      </dgm:t>
    </dgm:pt>
    <dgm:pt modelId="{FD3FF92E-3998-4476-831D-6B9EF881A12B}" type="sibTrans" cxnId="{FDCF3321-2FC3-4386-B49A-76C40A174FC9}">
      <dgm:prSet/>
      <dgm:spPr/>
      <dgm:t>
        <a:bodyPr/>
        <a:lstStyle/>
        <a:p>
          <a:endParaRPr lang="it-IT" sz="1300"/>
        </a:p>
      </dgm:t>
    </dgm:pt>
    <dgm:pt modelId="{8BA5F3C7-5555-442F-AACF-46BE9628A70D}">
      <dgm:prSet phldrT="[Testo]" custT="1"/>
      <dgm:spPr/>
      <dgm:t>
        <a:bodyPr/>
        <a:lstStyle/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2ª prova                                 INTERVENTI IN 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VERDE (Riminese)</a:t>
          </a:r>
        </a:p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3 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tesi</a:t>
          </a:r>
          <a:endParaRPr lang="it-IT" sz="13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DC3DDAD7-F94E-41C0-A4DC-FACA39D03664}" type="parTrans" cxnId="{E669FD96-7C58-46A3-88EA-E7932E45618C}">
      <dgm:prSet/>
      <dgm:spPr/>
      <dgm:t>
        <a:bodyPr/>
        <a:lstStyle/>
        <a:p>
          <a:endParaRPr lang="it-IT" sz="1300"/>
        </a:p>
      </dgm:t>
    </dgm:pt>
    <dgm:pt modelId="{93594A80-A082-475C-A8F4-2DDA48D705C6}" type="sibTrans" cxnId="{E669FD96-7C58-46A3-88EA-E7932E45618C}">
      <dgm:prSet/>
      <dgm:spPr/>
      <dgm:t>
        <a:bodyPr/>
        <a:lstStyle/>
        <a:p>
          <a:endParaRPr lang="it-IT" sz="1300"/>
        </a:p>
      </dgm:t>
    </dgm:pt>
    <dgm:pt modelId="{C7421992-2432-40C3-A03B-3BD6AC8EA2B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Controllo (gestione aziendale)</a:t>
          </a:r>
          <a:endParaRPr lang="it-IT" sz="1300" dirty="0">
            <a:latin typeface="Century Schoolbook" pitchFamily="18" charset="0"/>
          </a:endParaRPr>
        </a:p>
      </dgm:t>
    </dgm:pt>
    <dgm:pt modelId="{5E8FAF6E-1E97-4DA8-888F-4DB1C998940E}" type="parTrans" cxnId="{A9ACF0E3-2AA6-460B-96A4-4BD2604C356D}">
      <dgm:prSet/>
      <dgm:spPr/>
      <dgm:t>
        <a:bodyPr/>
        <a:lstStyle/>
        <a:p>
          <a:endParaRPr lang="it-IT" sz="1300"/>
        </a:p>
      </dgm:t>
    </dgm:pt>
    <dgm:pt modelId="{55804CFC-DA9D-4E61-9C74-1D023B8C513E}" type="sibTrans" cxnId="{A9ACF0E3-2AA6-460B-96A4-4BD2604C356D}">
      <dgm:prSet/>
      <dgm:spPr/>
      <dgm:t>
        <a:bodyPr/>
        <a:lstStyle/>
        <a:p>
          <a:endParaRPr lang="it-IT" sz="1300"/>
        </a:p>
      </dgm:t>
    </dgm:pt>
    <dgm:pt modelId="{91F72B84-F586-46B7-8DD7-622837387978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Potatura in 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pre-germogliamento</a:t>
          </a:r>
          <a:endParaRPr lang="it-IT" sz="1300" dirty="0">
            <a:latin typeface="Century Schoolbook" pitchFamily="18" charset="0"/>
          </a:endParaRPr>
        </a:p>
      </dgm:t>
    </dgm:pt>
    <dgm:pt modelId="{A8E28E1E-21B6-48A1-84E9-984A678E31DE}" type="parTrans" cxnId="{8BD35559-9C84-4102-9325-2ECFCD511D32}">
      <dgm:prSet/>
      <dgm:spPr/>
      <dgm:t>
        <a:bodyPr/>
        <a:lstStyle/>
        <a:p>
          <a:endParaRPr lang="it-IT" sz="1300"/>
        </a:p>
      </dgm:t>
    </dgm:pt>
    <dgm:pt modelId="{7AB356D1-7E6A-4743-9EB7-4E14B7D0096D}" type="sibTrans" cxnId="{8BD35559-9C84-4102-9325-2ECFCD511D32}">
      <dgm:prSet/>
      <dgm:spPr/>
      <dgm:t>
        <a:bodyPr/>
        <a:lstStyle/>
        <a:p>
          <a:endParaRPr lang="it-IT" sz="1300"/>
        </a:p>
      </dgm:t>
    </dgm:pt>
    <dgm:pt modelId="{FF167096-861B-40A4-AA24-F3CC54760DA7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Potatura in fase di 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germogliamento</a:t>
          </a:r>
          <a:endParaRPr lang="it-IT" sz="1300" dirty="0">
            <a:latin typeface="Century Schoolbook" pitchFamily="18" charset="0"/>
          </a:endParaRPr>
        </a:p>
      </dgm:t>
    </dgm:pt>
    <dgm:pt modelId="{C2988C64-A411-4251-A7B8-A7E7DBA62778}" type="parTrans" cxnId="{81AAF1B6-8F56-4099-A498-EDBA65A72932}">
      <dgm:prSet/>
      <dgm:spPr/>
      <dgm:t>
        <a:bodyPr/>
        <a:lstStyle/>
        <a:p>
          <a:endParaRPr lang="it-IT" sz="1300"/>
        </a:p>
      </dgm:t>
    </dgm:pt>
    <dgm:pt modelId="{D586F57A-970F-4AB0-BAB7-3F6BA069C51E}" type="sibTrans" cxnId="{81AAF1B6-8F56-4099-A498-EDBA65A72932}">
      <dgm:prSet/>
      <dgm:spPr/>
      <dgm:t>
        <a:bodyPr/>
        <a:lstStyle/>
        <a:p>
          <a:endParaRPr lang="it-IT" sz="1300"/>
        </a:p>
      </dgm:t>
    </dgm:pt>
    <dgm:pt modelId="{6F92A4B8-7241-4AAF-BFEE-473F4FAD5F77}">
      <dgm:prSet custT="1"/>
      <dgm:spPr/>
      <dgm:t>
        <a:bodyPr/>
        <a:lstStyle/>
        <a:p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Cimatura tardiva (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post-invaiatura</a:t>
          </a:r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)</a:t>
          </a:r>
          <a:endParaRPr lang="it-IT" sz="1300" dirty="0"/>
        </a:p>
      </dgm:t>
    </dgm:pt>
    <dgm:pt modelId="{E5272060-D6B8-4746-9C71-2748064F7391}" type="parTrans" cxnId="{BBD62C1F-5F0F-4CC4-B75E-F3BA775D8669}">
      <dgm:prSet/>
      <dgm:spPr/>
      <dgm:t>
        <a:bodyPr/>
        <a:lstStyle/>
        <a:p>
          <a:endParaRPr lang="it-IT" sz="1300"/>
        </a:p>
      </dgm:t>
    </dgm:pt>
    <dgm:pt modelId="{E11A8889-2D08-4091-B6E7-188844B490CC}" type="sibTrans" cxnId="{BBD62C1F-5F0F-4CC4-B75E-F3BA775D8669}">
      <dgm:prSet/>
      <dgm:spPr/>
      <dgm:t>
        <a:bodyPr/>
        <a:lstStyle/>
        <a:p>
          <a:endParaRPr lang="it-IT" sz="1300"/>
        </a:p>
      </dgm:t>
    </dgm:pt>
    <dgm:pt modelId="{94E75FED-15B1-4469-93C6-F62E02D760C9}">
      <dgm:prSet custT="1"/>
      <dgm:spPr/>
      <dgm:t>
        <a:bodyPr/>
        <a:lstStyle/>
        <a:p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Cimatura 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tardiva+defogliazione</a:t>
          </a:r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 tardiva modulata (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post-invaiatura</a:t>
          </a:r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/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pre-raccolta</a:t>
          </a:r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)</a:t>
          </a:r>
          <a:endParaRPr lang="it-IT" sz="1300" dirty="0"/>
        </a:p>
      </dgm:t>
    </dgm:pt>
    <dgm:pt modelId="{2DE06FBE-BCAC-49AE-96BA-A8D6B5034925}" type="parTrans" cxnId="{322BE849-5E8B-49E9-B0D1-D7AB65266045}">
      <dgm:prSet/>
      <dgm:spPr/>
      <dgm:t>
        <a:bodyPr/>
        <a:lstStyle/>
        <a:p>
          <a:endParaRPr lang="it-IT" sz="1300"/>
        </a:p>
      </dgm:t>
    </dgm:pt>
    <dgm:pt modelId="{534FCF39-3089-4371-8188-1B4A6460DDA6}" type="sibTrans" cxnId="{322BE849-5E8B-49E9-B0D1-D7AB65266045}">
      <dgm:prSet/>
      <dgm:spPr/>
      <dgm:t>
        <a:bodyPr/>
        <a:lstStyle/>
        <a:p>
          <a:endParaRPr lang="it-IT" sz="1300"/>
        </a:p>
      </dgm:t>
    </dgm:pt>
    <dgm:pt modelId="{993AE1AF-5B8B-49D5-AD37-FB1C9AF1A820}">
      <dgm:prSet phldrT="[Testo]" custT="1"/>
      <dgm:spPr/>
      <dgm:t>
        <a:bodyPr/>
        <a:lstStyle/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3ª prova                  APPLICAZIONE </a:t>
          </a:r>
          <a:r>
            <a:rPr lang="it-IT" sz="1300" b="1" dirty="0" err="1" smtClean="0">
              <a:solidFill>
                <a:schemeClr val="tx1"/>
              </a:solidFill>
              <a:latin typeface="Century Schoolbook" pitchFamily="18" charset="0"/>
            </a:rPr>
            <a:t>DI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 CAOLINO ALLA CHIOMA 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 (Reggiano)</a:t>
          </a:r>
        </a:p>
        <a:p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3 </a:t>
          </a:r>
          <a:r>
            <a:rPr lang="it-IT" sz="1300" b="1" dirty="0" smtClean="0">
              <a:solidFill>
                <a:schemeClr val="tx1"/>
              </a:solidFill>
              <a:latin typeface="Century Schoolbook" pitchFamily="18" charset="0"/>
            </a:rPr>
            <a:t>tesi</a:t>
          </a:r>
          <a:endParaRPr lang="it-IT" sz="13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4D491EE3-2EAD-462A-B19D-338D30D6BD44}" type="parTrans" cxnId="{0D2CF7FD-F32C-4D1E-8213-933CBFB940A0}">
      <dgm:prSet/>
      <dgm:spPr/>
      <dgm:t>
        <a:bodyPr/>
        <a:lstStyle/>
        <a:p>
          <a:endParaRPr lang="it-IT" sz="1300"/>
        </a:p>
      </dgm:t>
    </dgm:pt>
    <dgm:pt modelId="{B3FAA787-CDD7-42CB-8D87-27D3E7FDFB23}" type="sibTrans" cxnId="{0D2CF7FD-F32C-4D1E-8213-933CBFB940A0}">
      <dgm:prSet/>
      <dgm:spPr/>
      <dgm:t>
        <a:bodyPr/>
        <a:lstStyle/>
        <a:p>
          <a:endParaRPr lang="it-IT" sz="1300"/>
        </a:p>
      </dgm:t>
    </dgm:pt>
    <dgm:pt modelId="{8EBA7C82-1CDD-43F0-9BC7-C0FD096B03D7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Controllo (gestione aziendale)</a:t>
          </a:r>
          <a:endParaRPr lang="it-IT" sz="1300" dirty="0">
            <a:latin typeface="Century Schoolbook" pitchFamily="18" charset="0"/>
          </a:endParaRPr>
        </a:p>
      </dgm:t>
    </dgm:pt>
    <dgm:pt modelId="{AA20C021-1B64-4351-88E6-50B5FB20BD29}" type="parTrans" cxnId="{FAEA7341-AADD-4003-B5A1-B41F9EB70768}">
      <dgm:prSet/>
      <dgm:spPr/>
      <dgm:t>
        <a:bodyPr/>
        <a:lstStyle/>
        <a:p>
          <a:endParaRPr lang="it-IT" sz="1300"/>
        </a:p>
      </dgm:t>
    </dgm:pt>
    <dgm:pt modelId="{7C29334D-6C0B-4C1A-879F-1EC26FC60A8D}" type="sibTrans" cxnId="{FAEA7341-AADD-4003-B5A1-B41F9EB70768}">
      <dgm:prSet/>
      <dgm:spPr/>
      <dgm:t>
        <a:bodyPr/>
        <a:lstStyle/>
        <a:p>
          <a:endParaRPr lang="it-IT" sz="1300"/>
        </a:p>
      </dgm:t>
    </dgm:pt>
    <dgm:pt modelId="{B08F4AC3-AC45-4A08-939D-BD344B608B8B}">
      <dgm:prSet custT="1"/>
      <dgm:spPr/>
      <dgm:t>
        <a:bodyPr/>
        <a:lstStyle/>
        <a:p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Applicazione di caolino alla chioma all’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invaiatura</a:t>
          </a:r>
          <a:endParaRPr lang="it-IT" sz="1300" dirty="0"/>
        </a:p>
      </dgm:t>
    </dgm:pt>
    <dgm:pt modelId="{55B55C7E-1313-45B6-B006-34C7AD7B2094}" type="parTrans" cxnId="{EB32EB71-2A22-430A-877B-8474F5D818BE}">
      <dgm:prSet/>
      <dgm:spPr/>
      <dgm:t>
        <a:bodyPr/>
        <a:lstStyle/>
        <a:p>
          <a:endParaRPr lang="it-IT" sz="1300"/>
        </a:p>
      </dgm:t>
    </dgm:pt>
    <dgm:pt modelId="{DAFD3239-AF3A-43F2-8F5C-D31B238984C1}" type="sibTrans" cxnId="{EB32EB71-2A22-430A-877B-8474F5D818BE}">
      <dgm:prSet/>
      <dgm:spPr/>
      <dgm:t>
        <a:bodyPr/>
        <a:lstStyle/>
        <a:p>
          <a:endParaRPr lang="it-IT" sz="1300"/>
        </a:p>
      </dgm:t>
    </dgm:pt>
    <dgm:pt modelId="{A67FD1AE-8E4E-4D67-8D05-46C1078EDD97}">
      <dgm:prSet custT="1"/>
      <dgm:spPr/>
      <dgm:t>
        <a:bodyPr/>
        <a:lstStyle/>
        <a:p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Applicazione di caolino alla chioma all’</a:t>
          </a:r>
          <a:r>
            <a:rPr lang="it-IT" sz="1300" b="0" dirty="0" err="1" smtClean="0">
              <a:solidFill>
                <a:schemeClr val="tx1"/>
              </a:solidFill>
              <a:latin typeface="Century Schoolbook" pitchFamily="18" charset="0"/>
            </a:rPr>
            <a:t>invaiatura</a:t>
          </a:r>
          <a:r>
            <a:rPr lang="it-IT" sz="1300" b="0" dirty="0" smtClean="0">
              <a:solidFill>
                <a:schemeClr val="tx1"/>
              </a:solidFill>
              <a:latin typeface="Century Schoolbook" pitchFamily="18" charset="0"/>
            </a:rPr>
            <a:t> abbinata a defogliazione basale</a:t>
          </a:r>
          <a:endParaRPr lang="it-IT" sz="1300" b="0" dirty="0">
            <a:solidFill>
              <a:schemeClr val="tx1"/>
            </a:solidFill>
            <a:latin typeface="Century Schoolbook" pitchFamily="18" charset="0"/>
          </a:endParaRPr>
        </a:p>
      </dgm:t>
    </dgm:pt>
    <dgm:pt modelId="{184ED62B-8142-4766-AE97-6284DB507F8A}" type="parTrans" cxnId="{63CD28C0-E9F1-43BA-8DFF-CB4D74C7F2AC}">
      <dgm:prSet/>
      <dgm:spPr/>
      <dgm:t>
        <a:bodyPr/>
        <a:lstStyle/>
        <a:p>
          <a:endParaRPr lang="it-IT" sz="1300"/>
        </a:p>
      </dgm:t>
    </dgm:pt>
    <dgm:pt modelId="{54B568D4-9C4C-4D66-8A25-76ED27D03E90}" type="sibTrans" cxnId="{63CD28C0-E9F1-43BA-8DFF-CB4D74C7F2AC}">
      <dgm:prSet/>
      <dgm:spPr/>
      <dgm:t>
        <a:bodyPr/>
        <a:lstStyle/>
        <a:p>
          <a:endParaRPr lang="it-IT" sz="1300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3" custScaleY="3495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3" custScaleY="3722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3B7DD89-175C-4C81-9135-51C055367C0C}" type="pres">
      <dgm:prSet presAssocID="{428C2768-C668-4519-82E2-8A511DEB18A7}" presName="sp" presStyleCnt="0"/>
      <dgm:spPr/>
    </dgm:pt>
    <dgm:pt modelId="{087C3BA6-ED7B-455E-9DF6-0D71AA23C0FA}" type="pres">
      <dgm:prSet presAssocID="{8BA5F3C7-5555-442F-AACF-46BE9628A70D}" presName="linNode" presStyleCnt="0"/>
      <dgm:spPr/>
    </dgm:pt>
    <dgm:pt modelId="{645735CD-1910-4D8A-B607-1224EB7011DB}" type="pres">
      <dgm:prSet presAssocID="{8BA5F3C7-5555-442F-AACF-46BE9628A70D}" presName="parentText" presStyleLbl="node1" presStyleIdx="1" presStyleCnt="3" custScaleY="350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AC6C3F-89A1-4FC4-A77F-1269411EAC2F}" type="pres">
      <dgm:prSet presAssocID="{8BA5F3C7-5555-442F-AACF-46BE9628A70D}" presName="descendantText" presStyleLbl="alignAccFollowNode1" presStyleIdx="1" presStyleCnt="3" custScaleY="4453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0CC504C-B399-4068-B0A7-5331FC8D12DE}" type="pres">
      <dgm:prSet presAssocID="{93594A80-A082-475C-A8F4-2DDA48D705C6}" presName="sp" presStyleCnt="0"/>
      <dgm:spPr/>
    </dgm:pt>
    <dgm:pt modelId="{FCCE4930-AD41-409E-BC95-2A4EB3F43DCF}" type="pres">
      <dgm:prSet presAssocID="{993AE1AF-5B8B-49D5-AD37-FB1C9AF1A820}" presName="linNode" presStyleCnt="0"/>
      <dgm:spPr/>
    </dgm:pt>
    <dgm:pt modelId="{A084C41F-C8C4-4CE9-9F60-F62EE79E7982}" type="pres">
      <dgm:prSet presAssocID="{993AE1AF-5B8B-49D5-AD37-FB1C9AF1A820}" presName="parentText" presStyleLbl="node1" presStyleIdx="2" presStyleCnt="3" custScaleY="35037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0025CB3-11BD-4C02-98E3-7C99D15FAE2A}" type="pres">
      <dgm:prSet presAssocID="{993AE1AF-5B8B-49D5-AD37-FB1C9AF1A820}" presName="descendantText" presStyleLbl="alignAccFollowNode1" presStyleIdx="2" presStyleCnt="3" custScaleY="4453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8FDB164-6CC4-4B21-8F3B-33DB7022E3C2}" type="presOf" srcId="{94E75FED-15B1-4469-93C6-F62E02D760C9}" destId="{65AC6C3F-89A1-4FC4-A77F-1269411EAC2F}" srcOrd="0" destOrd="2" presId="urn:microsoft.com/office/officeart/2005/8/layout/vList5"/>
    <dgm:cxn modelId="{B7A8084D-50C8-4AA4-A112-9EEB210D95DD}" type="presOf" srcId="{A67FD1AE-8E4E-4D67-8D05-46C1078EDD97}" destId="{90025CB3-11BD-4C02-98E3-7C99D15FAE2A}" srcOrd="0" destOrd="2" presId="urn:microsoft.com/office/officeart/2005/8/layout/vList5"/>
    <dgm:cxn modelId="{63CD28C0-E9F1-43BA-8DFF-CB4D74C7F2AC}" srcId="{993AE1AF-5B8B-49D5-AD37-FB1C9AF1A820}" destId="{A67FD1AE-8E4E-4D67-8D05-46C1078EDD97}" srcOrd="2" destOrd="0" parTransId="{184ED62B-8142-4766-AE97-6284DB507F8A}" sibTransId="{54B568D4-9C4C-4D66-8A25-76ED27D03E90}"/>
    <dgm:cxn modelId="{13D4BFFA-03F0-4045-BFD9-7229130BD396}" type="presOf" srcId="{D081B48C-2389-451F-B631-5512818F7D7C}" destId="{9A2C4C2D-0592-475F-A15A-51460CB610AB}" srcOrd="0" destOrd="0" presId="urn:microsoft.com/office/officeart/2005/8/layout/vList5"/>
    <dgm:cxn modelId="{81AAF1B6-8F56-4099-A498-EDBA65A72932}" srcId="{D856DB86-E2BE-4CE8-AE4E-9D4B7CB3D897}" destId="{FF167096-861B-40A4-AA24-F3CC54760DA7}" srcOrd="2" destOrd="0" parTransId="{C2988C64-A411-4251-A7B8-A7E7DBA62778}" sibTransId="{D586F57A-970F-4AB0-BAB7-3F6BA069C51E}"/>
    <dgm:cxn modelId="{A547B4C2-BE92-4E66-AF96-129556007F2F}" type="presOf" srcId="{C7421992-2432-40C3-A03B-3BD6AC8EA2BB}" destId="{65AC6C3F-89A1-4FC4-A77F-1269411EAC2F}" srcOrd="0" destOrd="0" presId="urn:microsoft.com/office/officeart/2005/8/layout/vList5"/>
    <dgm:cxn modelId="{E669FD96-7C58-46A3-88EA-E7932E45618C}" srcId="{B4733820-C5A3-490D-B5C2-F90D0003E85D}" destId="{8BA5F3C7-5555-442F-AACF-46BE9628A70D}" srcOrd="1" destOrd="0" parTransId="{DC3DDAD7-F94E-41C0-A4DC-FACA39D03664}" sibTransId="{93594A80-A082-475C-A8F4-2DDA48D705C6}"/>
    <dgm:cxn modelId="{BBD62C1F-5F0F-4CC4-B75E-F3BA775D8669}" srcId="{8BA5F3C7-5555-442F-AACF-46BE9628A70D}" destId="{6F92A4B8-7241-4AAF-BFEE-473F4FAD5F77}" srcOrd="1" destOrd="0" parTransId="{E5272060-D6B8-4746-9C71-2748064F7391}" sibTransId="{E11A8889-2D08-4091-B6E7-188844B490CC}"/>
    <dgm:cxn modelId="{54F524B0-3D1A-4C29-9986-603D5C344DC7}" type="presOf" srcId="{6F92A4B8-7241-4AAF-BFEE-473F4FAD5F77}" destId="{65AC6C3F-89A1-4FC4-A77F-1269411EAC2F}" srcOrd="0" destOrd="1" presId="urn:microsoft.com/office/officeart/2005/8/layout/vList5"/>
    <dgm:cxn modelId="{96405B41-2650-4256-B2B3-B4A657951205}" type="presOf" srcId="{D856DB86-E2BE-4CE8-AE4E-9D4B7CB3D897}" destId="{4C7D5395-6201-4F66-9C38-5B966A083CB8}" srcOrd="0" destOrd="0" presId="urn:microsoft.com/office/officeart/2005/8/layout/vList5"/>
    <dgm:cxn modelId="{C1A278C4-B84F-4DC6-82BB-9F57B68B3842}" type="presOf" srcId="{993AE1AF-5B8B-49D5-AD37-FB1C9AF1A820}" destId="{A084C41F-C8C4-4CE9-9F60-F62EE79E7982}" srcOrd="0" destOrd="0" presId="urn:microsoft.com/office/officeart/2005/8/layout/vList5"/>
    <dgm:cxn modelId="{A6362BE3-47D4-4775-992B-7EEE7FD3E086}" type="presOf" srcId="{8BA5F3C7-5555-442F-AACF-46BE9628A70D}" destId="{645735CD-1910-4D8A-B607-1224EB7011DB}" srcOrd="0" destOrd="0" presId="urn:microsoft.com/office/officeart/2005/8/layout/vList5"/>
    <dgm:cxn modelId="{27C3DC2A-A112-4F9E-A3F4-A7E23974A0AA}" type="presOf" srcId="{B4733820-C5A3-490D-B5C2-F90D0003E85D}" destId="{1E57FC25-C351-4D78-A72D-D432A84F264E}" srcOrd="0" destOrd="0" presId="urn:microsoft.com/office/officeart/2005/8/layout/vList5"/>
    <dgm:cxn modelId="{A9ACF0E3-2AA6-460B-96A4-4BD2604C356D}" srcId="{8BA5F3C7-5555-442F-AACF-46BE9628A70D}" destId="{C7421992-2432-40C3-A03B-3BD6AC8EA2BB}" srcOrd="0" destOrd="0" parTransId="{5E8FAF6E-1E97-4DA8-888F-4DB1C998940E}" sibTransId="{55804CFC-DA9D-4E61-9C74-1D023B8C513E}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EB32EB71-2A22-430A-877B-8474F5D818BE}" srcId="{993AE1AF-5B8B-49D5-AD37-FB1C9AF1A820}" destId="{B08F4AC3-AC45-4A08-939D-BD344B608B8B}" srcOrd="1" destOrd="0" parTransId="{55B55C7E-1313-45B6-B006-34C7AD7B2094}" sibTransId="{DAFD3239-AF3A-43F2-8F5C-D31B238984C1}"/>
    <dgm:cxn modelId="{DBF7CABB-FD23-4838-BE09-183604E2AA68}" type="presOf" srcId="{FF167096-861B-40A4-AA24-F3CC54760DA7}" destId="{9A2C4C2D-0592-475F-A15A-51460CB610AB}" srcOrd="0" destOrd="2" presId="urn:microsoft.com/office/officeart/2005/8/layout/vList5"/>
    <dgm:cxn modelId="{322BE849-5E8B-49E9-B0D1-D7AB65266045}" srcId="{8BA5F3C7-5555-442F-AACF-46BE9628A70D}" destId="{94E75FED-15B1-4469-93C6-F62E02D760C9}" srcOrd="2" destOrd="0" parTransId="{2DE06FBE-BCAC-49AE-96BA-A8D6B5034925}" sibTransId="{534FCF39-3089-4371-8188-1B4A6460DDA6}"/>
    <dgm:cxn modelId="{8BD35559-9C84-4102-9325-2ECFCD511D32}" srcId="{D856DB86-E2BE-4CE8-AE4E-9D4B7CB3D897}" destId="{91F72B84-F586-46B7-8DD7-622837387978}" srcOrd="1" destOrd="0" parTransId="{A8E28E1E-21B6-48A1-84E9-984A678E31DE}" sibTransId="{7AB356D1-7E6A-4743-9EB7-4E14B7D0096D}"/>
    <dgm:cxn modelId="{0D2CF7FD-F32C-4D1E-8213-933CBFB940A0}" srcId="{B4733820-C5A3-490D-B5C2-F90D0003E85D}" destId="{993AE1AF-5B8B-49D5-AD37-FB1C9AF1A820}" srcOrd="2" destOrd="0" parTransId="{4D491EE3-2EAD-462A-B19D-338D30D6BD44}" sibTransId="{B3FAA787-CDD7-42CB-8D87-27D3E7FDFB23}"/>
    <dgm:cxn modelId="{BDDD2085-945C-4FFA-9CB8-B15D2289C486}" type="presOf" srcId="{8EBA7C82-1CDD-43F0-9BC7-C0FD096B03D7}" destId="{90025CB3-11BD-4C02-98E3-7C99D15FAE2A}" srcOrd="0" destOrd="0" presId="urn:microsoft.com/office/officeart/2005/8/layout/vList5"/>
    <dgm:cxn modelId="{FDCF3321-2FC3-4386-B49A-76C40A174FC9}" srcId="{D856DB86-E2BE-4CE8-AE4E-9D4B7CB3D897}" destId="{D081B48C-2389-451F-B631-5512818F7D7C}" srcOrd="0" destOrd="0" parTransId="{E5216834-9A9F-4496-8F50-57CC6292B968}" sibTransId="{FD3FF92E-3998-4476-831D-6B9EF881A12B}"/>
    <dgm:cxn modelId="{ADA18B1F-C245-4431-8AFF-D9201962A2F9}" type="presOf" srcId="{91F72B84-F586-46B7-8DD7-622837387978}" destId="{9A2C4C2D-0592-475F-A15A-51460CB610AB}" srcOrd="0" destOrd="1" presId="urn:microsoft.com/office/officeart/2005/8/layout/vList5"/>
    <dgm:cxn modelId="{FAEA7341-AADD-4003-B5A1-B41F9EB70768}" srcId="{993AE1AF-5B8B-49D5-AD37-FB1C9AF1A820}" destId="{8EBA7C82-1CDD-43F0-9BC7-C0FD096B03D7}" srcOrd="0" destOrd="0" parTransId="{AA20C021-1B64-4351-88E6-50B5FB20BD29}" sibTransId="{7C29334D-6C0B-4C1A-879F-1EC26FC60A8D}"/>
    <dgm:cxn modelId="{95D02B53-341A-40EB-835B-B0DFE5402F13}" type="presOf" srcId="{B08F4AC3-AC45-4A08-939D-BD344B608B8B}" destId="{90025CB3-11BD-4C02-98E3-7C99D15FAE2A}" srcOrd="0" destOrd="1" presId="urn:microsoft.com/office/officeart/2005/8/layout/vList5"/>
    <dgm:cxn modelId="{9D5774EA-B139-4797-9B71-B4DA07062C8E}" type="presParOf" srcId="{1E57FC25-C351-4D78-A72D-D432A84F264E}" destId="{6CB3E0AC-C42B-4B1F-942A-F267A619AA68}" srcOrd="0" destOrd="0" presId="urn:microsoft.com/office/officeart/2005/8/layout/vList5"/>
    <dgm:cxn modelId="{636BEE52-E89E-48A9-88DB-9174E2B9749A}" type="presParOf" srcId="{6CB3E0AC-C42B-4B1F-942A-F267A619AA68}" destId="{4C7D5395-6201-4F66-9C38-5B966A083CB8}" srcOrd="0" destOrd="0" presId="urn:microsoft.com/office/officeart/2005/8/layout/vList5"/>
    <dgm:cxn modelId="{33AFFD32-EC9A-403B-AF76-91C7857D07C3}" type="presParOf" srcId="{6CB3E0AC-C42B-4B1F-942A-F267A619AA68}" destId="{9A2C4C2D-0592-475F-A15A-51460CB610AB}" srcOrd="1" destOrd="0" presId="urn:microsoft.com/office/officeart/2005/8/layout/vList5"/>
    <dgm:cxn modelId="{F71EE99F-5DF8-43A9-930D-53EAE1912AA3}" type="presParOf" srcId="{1E57FC25-C351-4D78-A72D-D432A84F264E}" destId="{53B7DD89-175C-4C81-9135-51C055367C0C}" srcOrd="1" destOrd="0" presId="urn:microsoft.com/office/officeart/2005/8/layout/vList5"/>
    <dgm:cxn modelId="{771B5AD1-72D4-4397-B2DB-D28292E9B43D}" type="presParOf" srcId="{1E57FC25-C351-4D78-A72D-D432A84F264E}" destId="{087C3BA6-ED7B-455E-9DF6-0D71AA23C0FA}" srcOrd="2" destOrd="0" presId="urn:microsoft.com/office/officeart/2005/8/layout/vList5"/>
    <dgm:cxn modelId="{03BB2EE0-AE71-4399-86ED-E6F6E8192F1D}" type="presParOf" srcId="{087C3BA6-ED7B-455E-9DF6-0D71AA23C0FA}" destId="{645735CD-1910-4D8A-B607-1224EB7011DB}" srcOrd="0" destOrd="0" presId="urn:microsoft.com/office/officeart/2005/8/layout/vList5"/>
    <dgm:cxn modelId="{F711998B-6471-44B8-AEEB-29893E98D2A2}" type="presParOf" srcId="{087C3BA6-ED7B-455E-9DF6-0D71AA23C0FA}" destId="{65AC6C3F-89A1-4FC4-A77F-1269411EAC2F}" srcOrd="1" destOrd="0" presId="urn:microsoft.com/office/officeart/2005/8/layout/vList5"/>
    <dgm:cxn modelId="{036A2010-B947-4F50-81DB-6E3372849928}" type="presParOf" srcId="{1E57FC25-C351-4D78-A72D-D432A84F264E}" destId="{60CC504C-B399-4068-B0A7-5331FC8D12DE}" srcOrd="3" destOrd="0" presId="urn:microsoft.com/office/officeart/2005/8/layout/vList5"/>
    <dgm:cxn modelId="{39168751-022E-4B09-A8E1-ECA7954ACB34}" type="presParOf" srcId="{1E57FC25-C351-4D78-A72D-D432A84F264E}" destId="{FCCE4930-AD41-409E-BC95-2A4EB3F43DCF}" srcOrd="4" destOrd="0" presId="urn:microsoft.com/office/officeart/2005/8/layout/vList5"/>
    <dgm:cxn modelId="{250563C5-2C79-495D-BC65-02E0EECC9208}" type="presParOf" srcId="{FCCE4930-AD41-409E-BC95-2A4EB3F43DCF}" destId="{A084C41F-C8C4-4CE9-9F60-F62EE79E7982}" srcOrd="0" destOrd="0" presId="urn:microsoft.com/office/officeart/2005/8/layout/vList5"/>
    <dgm:cxn modelId="{7C4839CB-E263-4FEF-A8AF-AE0C50823C0F}" type="presParOf" srcId="{FCCE4930-AD41-409E-BC95-2A4EB3F43DCF}" destId="{90025CB3-11BD-4C02-98E3-7C99D15FAE2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2400" b="1" dirty="0" smtClean="0">
              <a:solidFill>
                <a:schemeClr val="tx1"/>
              </a:solidFill>
              <a:latin typeface="Century Schoolbook" pitchFamily="18" charset="0"/>
            </a:rPr>
            <a:t>RILIEVI </a:t>
          </a:r>
        </a:p>
        <a:p>
          <a:r>
            <a:rPr lang="it-IT" sz="1100" b="1" i="1" dirty="0" smtClean="0">
              <a:solidFill>
                <a:schemeClr val="tx1"/>
              </a:solidFill>
              <a:latin typeface="Century Schoolbook" pitchFamily="18" charset="0"/>
            </a:rPr>
            <a:t>a cura di DIPSA UNIBO con la collaborazione di ASTRA e CRPV ed il supporto dei tecnici di CEVICO, </a:t>
          </a:r>
          <a:r>
            <a:rPr lang="it-IT" sz="1100" b="1" i="1" dirty="0" err="1" smtClean="0">
              <a:solidFill>
                <a:schemeClr val="tx1"/>
              </a:solidFill>
              <a:latin typeface="Century Schoolbook" pitchFamily="18" charset="0"/>
            </a:rPr>
            <a:t>RIUNITE&amp;CIV</a:t>
          </a:r>
          <a:r>
            <a:rPr lang="it-IT" sz="1100" b="1" i="1" dirty="0" smtClean="0">
              <a:solidFill>
                <a:schemeClr val="tx1"/>
              </a:solidFill>
              <a:latin typeface="Century Schoolbook" pitchFamily="18" charset="0"/>
            </a:rPr>
            <a:t> e SAN MARTINO IN RIO</a:t>
          </a:r>
          <a:endParaRPr lang="it-IT" sz="1100" b="1" i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6BEB23A2-C63F-49EE-859B-CA8E1D513FA0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dirty="0" smtClean="0">
              <a:latin typeface="Century Schoolbook" pitchFamily="18" charset="0"/>
            </a:rPr>
            <a:t>Valutazione del </a:t>
          </a:r>
          <a:r>
            <a:rPr lang="it-IT" sz="1500" b="1" dirty="0" smtClean="0">
              <a:latin typeface="Century Schoolbook" pitchFamily="18" charset="0"/>
            </a:rPr>
            <a:t>carico di gemme </a:t>
          </a:r>
          <a:r>
            <a:rPr lang="it-IT" sz="1500" dirty="0" smtClean="0">
              <a:latin typeface="Century Schoolbook" pitchFamily="18" charset="0"/>
            </a:rPr>
            <a:t>dopo la potatura invernale</a:t>
          </a:r>
          <a:endParaRPr lang="it-IT" sz="1500" dirty="0">
            <a:latin typeface="Century Schoolbook" pitchFamily="18" charset="0"/>
          </a:endParaRPr>
        </a:p>
      </dgm:t>
    </dgm:pt>
    <dgm:pt modelId="{00FB2092-0CEE-48F7-BBAE-C5E80B7209BF}" type="parTrans" cxnId="{3BA1FF8A-C568-4F22-B220-77ABEB6F2711}">
      <dgm:prSet/>
      <dgm:spPr/>
      <dgm:t>
        <a:bodyPr/>
        <a:lstStyle/>
        <a:p>
          <a:endParaRPr lang="it-IT"/>
        </a:p>
      </dgm:t>
    </dgm:pt>
    <dgm:pt modelId="{AA8A56B2-B0BE-4653-835E-9F20C5D4A071}" type="sibTrans" cxnId="{3BA1FF8A-C568-4F22-B220-77ABEB6F2711}">
      <dgm:prSet/>
      <dgm:spPr/>
      <dgm:t>
        <a:bodyPr/>
        <a:lstStyle/>
        <a:p>
          <a:endParaRPr lang="it-IT"/>
        </a:p>
      </dgm:t>
    </dgm:pt>
    <dgm:pt modelId="{88FB7D8A-47C5-49B1-9201-F397547EAE58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dirty="0" smtClean="0">
              <a:latin typeface="Century Schoolbook" pitchFamily="18" charset="0"/>
            </a:rPr>
            <a:t>Percentuale di </a:t>
          </a:r>
          <a:r>
            <a:rPr lang="it-IT" sz="1500" b="1" dirty="0" err="1" smtClean="0">
              <a:latin typeface="Century Schoolbook" pitchFamily="18" charset="0"/>
            </a:rPr>
            <a:t>germogliamento</a:t>
          </a:r>
          <a:r>
            <a:rPr lang="it-IT" sz="1500" dirty="0" smtClean="0">
              <a:latin typeface="Century Schoolbook" pitchFamily="18" charset="0"/>
            </a:rPr>
            <a:t> e numero di germogli</a:t>
          </a:r>
          <a:endParaRPr lang="it-IT" sz="1500" dirty="0">
            <a:latin typeface="Century Schoolbook" pitchFamily="18" charset="0"/>
          </a:endParaRPr>
        </a:p>
      </dgm:t>
    </dgm:pt>
    <dgm:pt modelId="{16A7F67B-371E-4979-A41A-E830E624DC1E}" type="parTrans" cxnId="{667024D8-B6F7-46B3-A8E1-83E47D938120}">
      <dgm:prSet/>
      <dgm:spPr/>
      <dgm:t>
        <a:bodyPr/>
        <a:lstStyle/>
        <a:p>
          <a:endParaRPr lang="it-IT"/>
        </a:p>
      </dgm:t>
    </dgm:pt>
    <dgm:pt modelId="{69D6A534-177F-416F-8B57-0F575BB17A23}" type="sibTrans" cxnId="{667024D8-B6F7-46B3-A8E1-83E47D938120}">
      <dgm:prSet/>
      <dgm:spPr/>
      <dgm:t>
        <a:bodyPr/>
        <a:lstStyle/>
        <a:p>
          <a:endParaRPr lang="it-IT"/>
        </a:p>
      </dgm:t>
    </dgm:pt>
    <dgm:pt modelId="{EA4752B6-F16D-492C-B0F8-581434B4D96F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latin typeface="Century Schoolbook" pitchFamily="18" charset="0"/>
            </a:rPr>
            <a:t>Fertilità</a:t>
          </a:r>
          <a:r>
            <a:rPr lang="it-IT" sz="1500" dirty="0" smtClean="0">
              <a:latin typeface="Century Schoolbook" pitchFamily="18" charset="0"/>
            </a:rPr>
            <a:t> (numero di grappoli per germoglio)</a:t>
          </a:r>
          <a:endParaRPr lang="it-IT" sz="1500" dirty="0">
            <a:latin typeface="Century Schoolbook" pitchFamily="18" charset="0"/>
          </a:endParaRPr>
        </a:p>
      </dgm:t>
    </dgm:pt>
    <dgm:pt modelId="{B59FE7D1-BBB7-4B59-8F98-B7ABC5B72009}" type="parTrans" cxnId="{29263CC2-4453-43FB-9428-5478783791BE}">
      <dgm:prSet/>
      <dgm:spPr/>
      <dgm:t>
        <a:bodyPr/>
        <a:lstStyle/>
        <a:p>
          <a:endParaRPr lang="it-IT"/>
        </a:p>
      </dgm:t>
    </dgm:pt>
    <dgm:pt modelId="{E7062064-A18B-4499-B2DC-5542D8A8642A}" type="sibTrans" cxnId="{29263CC2-4453-43FB-9428-5478783791BE}">
      <dgm:prSet/>
      <dgm:spPr/>
      <dgm:t>
        <a:bodyPr/>
        <a:lstStyle/>
        <a:p>
          <a:endParaRPr lang="it-IT"/>
        </a:p>
      </dgm:t>
    </dgm:pt>
    <dgm:pt modelId="{DE4809E7-CA73-4DC0-8234-EC78DECA6C11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latin typeface="Century Schoolbook" pitchFamily="18" charset="0"/>
            </a:rPr>
            <a:t>Superficie fogliare </a:t>
          </a:r>
          <a:r>
            <a:rPr lang="it-IT" sz="1500" dirty="0" smtClean="0">
              <a:latin typeface="Century Schoolbook" pitchFamily="18" charset="0"/>
            </a:rPr>
            <a:t>alla fine della crescita vegetativa</a:t>
          </a:r>
          <a:endParaRPr lang="it-IT" sz="1500" dirty="0">
            <a:latin typeface="Century Schoolbook" pitchFamily="18" charset="0"/>
          </a:endParaRPr>
        </a:p>
      </dgm:t>
    </dgm:pt>
    <dgm:pt modelId="{4426F1E0-BD99-4292-AB9C-73148348D9DB}" type="parTrans" cxnId="{8A64C13B-8887-4518-B810-91892A0F6222}">
      <dgm:prSet/>
      <dgm:spPr/>
      <dgm:t>
        <a:bodyPr/>
        <a:lstStyle/>
        <a:p>
          <a:endParaRPr lang="it-IT"/>
        </a:p>
      </dgm:t>
    </dgm:pt>
    <dgm:pt modelId="{FD27EFC9-ED94-4C24-AB37-41843BB1B3C0}" type="sibTrans" cxnId="{8A64C13B-8887-4518-B810-91892A0F6222}">
      <dgm:prSet/>
      <dgm:spPr/>
      <dgm:t>
        <a:bodyPr/>
        <a:lstStyle/>
        <a:p>
          <a:endParaRPr lang="it-IT"/>
        </a:p>
      </dgm:t>
    </dgm:pt>
    <dgm:pt modelId="{2F59C855-6AA3-41DF-B900-7DCC0749138E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latin typeface="Century Schoolbook" pitchFamily="18" charset="0"/>
            </a:rPr>
            <a:t>Peso medio degli acini </a:t>
          </a:r>
          <a:r>
            <a:rPr lang="it-IT" sz="1500" dirty="0" smtClean="0">
              <a:latin typeface="Century Schoolbook" pitchFamily="18" charset="0"/>
            </a:rPr>
            <a:t>(periodicamente, a partire dall’</a:t>
          </a:r>
          <a:r>
            <a:rPr lang="it-IT" sz="1500" dirty="0" err="1" smtClean="0">
              <a:latin typeface="Century Schoolbook" pitchFamily="18" charset="0"/>
            </a:rPr>
            <a:t>invaiatura</a:t>
          </a:r>
          <a:r>
            <a:rPr lang="it-IT" sz="1500" dirty="0" smtClean="0">
              <a:latin typeface="Century Schoolbook" pitchFamily="18" charset="0"/>
            </a:rPr>
            <a:t> alla vendemmia)</a:t>
          </a:r>
          <a:endParaRPr lang="it-IT" sz="1500" dirty="0">
            <a:latin typeface="Century Schoolbook" pitchFamily="18" charset="0"/>
          </a:endParaRPr>
        </a:p>
      </dgm:t>
    </dgm:pt>
    <dgm:pt modelId="{3C96C70E-C2FC-40DB-A88B-3204C1E4CF75}" type="parTrans" cxnId="{88E5A16F-1830-47A6-A0BC-85D1CF007CFB}">
      <dgm:prSet/>
      <dgm:spPr/>
      <dgm:t>
        <a:bodyPr/>
        <a:lstStyle/>
        <a:p>
          <a:endParaRPr lang="it-IT"/>
        </a:p>
      </dgm:t>
    </dgm:pt>
    <dgm:pt modelId="{0A8962B6-6BD7-4618-8F93-59E7EAC11A4B}" type="sibTrans" cxnId="{88E5A16F-1830-47A6-A0BC-85D1CF007CFB}">
      <dgm:prSet/>
      <dgm:spPr/>
      <dgm:t>
        <a:bodyPr/>
        <a:lstStyle/>
        <a:p>
          <a:endParaRPr lang="it-IT"/>
        </a:p>
      </dgm:t>
    </dgm:pt>
    <dgm:pt modelId="{10CB7C14-1DA4-4535-8F76-E532D287875D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latin typeface="Century Schoolbook" pitchFamily="18" charset="0"/>
            </a:rPr>
            <a:t>Peso medio del grappolo</a:t>
          </a:r>
          <a:r>
            <a:rPr lang="it-IT" sz="1500" dirty="0" smtClean="0">
              <a:latin typeface="Century Schoolbook" pitchFamily="18" charset="0"/>
            </a:rPr>
            <a:t>, peso e numero di grappoli per pianta alla raccolta</a:t>
          </a:r>
          <a:endParaRPr lang="it-IT" sz="1500" dirty="0">
            <a:latin typeface="Century Schoolbook" pitchFamily="18" charset="0"/>
          </a:endParaRPr>
        </a:p>
      </dgm:t>
    </dgm:pt>
    <dgm:pt modelId="{E8BB18C3-16DE-4E5D-BCEA-6FAD8A001BC4}" type="parTrans" cxnId="{272029ED-48F8-4418-AF5F-3B64E4791C9A}">
      <dgm:prSet/>
      <dgm:spPr/>
      <dgm:t>
        <a:bodyPr/>
        <a:lstStyle/>
        <a:p>
          <a:endParaRPr lang="it-IT"/>
        </a:p>
      </dgm:t>
    </dgm:pt>
    <dgm:pt modelId="{FCB3E591-09A9-410D-86C9-4E94F8530A3C}" type="sibTrans" cxnId="{272029ED-48F8-4418-AF5F-3B64E4791C9A}">
      <dgm:prSet/>
      <dgm:spPr/>
      <dgm:t>
        <a:bodyPr/>
        <a:lstStyle/>
        <a:p>
          <a:endParaRPr lang="it-IT"/>
        </a:p>
      </dgm:t>
    </dgm:pt>
    <dgm:pt modelId="{9E784B6F-2CFB-4426-95E0-6585A53808A4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dirty="0" smtClean="0">
              <a:latin typeface="Century Schoolbook" pitchFamily="18" charset="0"/>
            </a:rPr>
            <a:t>Peso del </a:t>
          </a:r>
          <a:r>
            <a:rPr lang="it-IT" sz="1500" b="1" dirty="0" smtClean="0">
              <a:latin typeface="Century Schoolbook" pitchFamily="18" charset="0"/>
            </a:rPr>
            <a:t>legno di potatura</a:t>
          </a:r>
          <a:r>
            <a:rPr lang="it-IT" sz="1500" dirty="0" smtClean="0">
              <a:latin typeface="Century Schoolbook" pitchFamily="18" charset="0"/>
            </a:rPr>
            <a:t> per ceppo e </a:t>
          </a:r>
          <a:r>
            <a:rPr lang="it-IT" sz="1500" b="1" dirty="0" smtClean="0">
              <a:latin typeface="Century Schoolbook" pitchFamily="18" charset="0"/>
            </a:rPr>
            <a:t>indice di </a:t>
          </a:r>
          <a:r>
            <a:rPr lang="it-IT" sz="1500" b="1" dirty="0" err="1" smtClean="0">
              <a:latin typeface="Century Schoolbook" pitchFamily="18" charset="0"/>
            </a:rPr>
            <a:t>Ravaz</a:t>
          </a:r>
          <a:endParaRPr lang="it-IT" sz="1500" b="1" dirty="0">
            <a:latin typeface="Century Schoolbook" pitchFamily="18" charset="0"/>
          </a:endParaRPr>
        </a:p>
      </dgm:t>
    </dgm:pt>
    <dgm:pt modelId="{5A4750F7-9086-465D-A682-B49D5A45BB3E}" type="parTrans" cxnId="{A89DED1B-1C75-4F21-A520-EE1B06F417DA}">
      <dgm:prSet/>
      <dgm:spPr/>
      <dgm:t>
        <a:bodyPr/>
        <a:lstStyle/>
        <a:p>
          <a:endParaRPr lang="it-IT"/>
        </a:p>
      </dgm:t>
    </dgm:pt>
    <dgm:pt modelId="{22C8A426-17C1-4480-AC96-24DE2CB3F6AF}" type="sibTrans" cxnId="{A89DED1B-1C75-4F21-A520-EE1B06F417DA}">
      <dgm:prSet/>
      <dgm:spPr/>
      <dgm:t>
        <a:bodyPr/>
        <a:lstStyle/>
        <a:p>
          <a:endParaRPr lang="it-IT"/>
        </a:p>
      </dgm:t>
    </dgm:pt>
    <dgm:pt modelId="{C9C55B1B-1C3D-4FEF-8BDA-97BA1B3F5876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latin typeface="Century Schoolbook" pitchFamily="18" charset="0"/>
            </a:rPr>
            <a:t>Stato nutrizionale</a:t>
          </a:r>
          <a:r>
            <a:rPr lang="it-IT" sz="1500" dirty="0" smtClean="0">
              <a:latin typeface="Century Schoolbook" pitchFamily="18" charset="0"/>
            </a:rPr>
            <a:t> delle viti (</a:t>
          </a:r>
          <a:r>
            <a:rPr lang="it-IT" sz="1500" i="1" dirty="0" smtClean="0">
              <a:latin typeface="Century Schoolbook" pitchFamily="18" charset="0"/>
            </a:rPr>
            <a:t>solo nelle prime 2 prove</a:t>
          </a:r>
          <a:r>
            <a:rPr lang="it-IT" sz="1500" dirty="0" smtClean="0">
              <a:latin typeface="Century Schoolbook" pitchFamily="18" charset="0"/>
            </a:rPr>
            <a:t>)</a:t>
          </a:r>
          <a:endParaRPr lang="it-IT" sz="1500" dirty="0">
            <a:latin typeface="Century Schoolbook" pitchFamily="18" charset="0"/>
          </a:endParaRPr>
        </a:p>
      </dgm:t>
    </dgm:pt>
    <dgm:pt modelId="{BB74CA7B-C3E0-4000-9544-750D8CEE733A}" type="parTrans" cxnId="{31BF2E43-FE95-4556-9E68-5DC3EC15EDC5}">
      <dgm:prSet/>
      <dgm:spPr/>
      <dgm:t>
        <a:bodyPr/>
        <a:lstStyle/>
        <a:p>
          <a:endParaRPr lang="it-IT"/>
        </a:p>
      </dgm:t>
    </dgm:pt>
    <dgm:pt modelId="{4A3E306E-F839-4AC4-8E4C-BFC4BC34223C}" type="sibTrans" cxnId="{31BF2E43-FE95-4556-9E68-5DC3EC15EDC5}">
      <dgm:prSet/>
      <dgm:spPr/>
      <dgm:t>
        <a:bodyPr/>
        <a:lstStyle/>
        <a:p>
          <a:endParaRPr lang="it-IT"/>
        </a:p>
      </dgm:t>
    </dgm:pt>
    <dgm:pt modelId="{6129FACC-3419-4642-984C-5775E31AE13D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dirty="0" smtClean="0">
              <a:latin typeface="Century Schoolbook" pitchFamily="18" charset="0"/>
            </a:rPr>
            <a:t>Determinazione del </a:t>
          </a:r>
          <a:r>
            <a:rPr lang="it-IT" sz="1500" b="1" dirty="0" smtClean="0">
              <a:latin typeface="Century Schoolbook" pitchFamily="18" charset="0"/>
            </a:rPr>
            <a:t>potenziale idrico</a:t>
          </a:r>
          <a:r>
            <a:rPr lang="it-IT" sz="1500" dirty="0" smtClean="0">
              <a:latin typeface="Century Schoolbook" pitchFamily="18" charset="0"/>
            </a:rPr>
            <a:t> mediante camera a pressione (</a:t>
          </a:r>
          <a:r>
            <a:rPr lang="it-IT" sz="1500" i="1" dirty="0" smtClean="0">
              <a:latin typeface="Century Schoolbook" pitchFamily="18" charset="0"/>
            </a:rPr>
            <a:t>potenziale del fusto nella terza prova</a:t>
          </a:r>
          <a:r>
            <a:rPr lang="it-IT" sz="1500" dirty="0" smtClean="0">
              <a:latin typeface="Century Schoolbook" pitchFamily="18" charset="0"/>
            </a:rPr>
            <a:t>)</a:t>
          </a:r>
          <a:endParaRPr lang="it-IT" sz="1500" dirty="0">
            <a:latin typeface="Century Schoolbook" pitchFamily="18" charset="0"/>
          </a:endParaRPr>
        </a:p>
      </dgm:t>
    </dgm:pt>
    <dgm:pt modelId="{983897AB-305B-41CB-AEC6-3FC2EDED90D3}" type="parTrans" cxnId="{BCF46D25-CC8D-41C9-ACBF-8B3775CA9201}">
      <dgm:prSet/>
      <dgm:spPr/>
      <dgm:t>
        <a:bodyPr/>
        <a:lstStyle/>
        <a:p>
          <a:endParaRPr lang="it-IT"/>
        </a:p>
      </dgm:t>
    </dgm:pt>
    <dgm:pt modelId="{21875199-0C1C-4568-93FE-F0276DBCAA55}" type="sibTrans" cxnId="{BCF46D25-CC8D-41C9-ACBF-8B3775CA9201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X="82130" custScaleY="59541" custLinFactNeighborX="-3850" custLinFactNeighborY="89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X="110010" custScaleY="125122" custLinFactNeighborX="668" custLinFactNeighborY="223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CF46D25-CC8D-41C9-ACBF-8B3775CA9201}" srcId="{D856DB86-E2BE-4CE8-AE4E-9D4B7CB3D897}" destId="{6129FACC-3419-4642-984C-5775E31AE13D}" srcOrd="8" destOrd="0" parTransId="{983897AB-305B-41CB-AEC6-3FC2EDED90D3}" sibTransId="{21875199-0C1C-4568-93FE-F0276DBCAA55}"/>
    <dgm:cxn modelId="{88E5A16F-1830-47A6-A0BC-85D1CF007CFB}" srcId="{D856DB86-E2BE-4CE8-AE4E-9D4B7CB3D897}" destId="{2F59C855-6AA3-41DF-B900-7DCC0749138E}" srcOrd="4" destOrd="0" parTransId="{3C96C70E-C2FC-40DB-A88B-3204C1E4CF75}" sibTransId="{0A8962B6-6BD7-4618-8F93-59E7EAC11A4B}"/>
    <dgm:cxn modelId="{4036C829-5387-4D2A-BB6C-8C4B7C1717E3}" type="presOf" srcId="{6BEB23A2-C63F-49EE-859B-CA8E1D513FA0}" destId="{9A2C4C2D-0592-475F-A15A-51460CB610AB}" srcOrd="0" destOrd="0" presId="urn:microsoft.com/office/officeart/2005/8/layout/vList5"/>
    <dgm:cxn modelId="{31BF2E43-FE95-4556-9E68-5DC3EC15EDC5}" srcId="{D856DB86-E2BE-4CE8-AE4E-9D4B7CB3D897}" destId="{C9C55B1B-1C3D-4FEF-8BDA-97BA1B3F5876}" srcOrd="7" destOrd="0" parTransId="{BB74CA7B-C3E0-4000-9544-750D8CEE733A}" sibTransId="{4A3E306E-F839-4AC4-8E4C-BFC4BC34223C}"/>
    <dgm:cxn modelId="{848B9B6A-2077-4B6E-9649-0DE4F080AA24}" type="presOf" srcId="{D856DB86-E2BE-4CE8-AE4E-9D4B7CB3D897}" destId="{4C7D5395-6201-4F66-9C38-5B966A083CB8}" srcOrd="0" destOrd="0" presId="urn:microsoft.com/office/officeart/2005/8/layout/vList5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29263CC2-4453-43FB-9428-5478783791BE}" srcId="{D856DB86-E2BE-4CE8-AE4E-9D4B7CB3D897}" destId="{EA4752B6-F16D-492C-B0F8-581434B4D96F}" srcOrd="2" destOrd="0" parTransId="{B59FE7D1-BBB7-4B59-8F98-B7ABC5B72009}" sibTransId="{E7062064-A18B-4499-B2DC-5542D8A8642A}"/>
    <dgm:cxn modelId="{82BEB6F3-9DF8-499B-8C3D-285BDCC30828}" type="presOf" srcId="{DE4809E7-CA73-4DC0-8234-EC78DECA6C11}" destId="{9A2C4C2D-0592-475F-A15A-51460CB610AB}" srcOrd="0" destOrd="3" presId="urn:microsoft.com/office/officeart/2005/8/layout/vList5"/>
    <dgm:cxn modelId="{A4B95702-352B-426C-ABEB-0347F5736B5B}" type="presOf" srcId="{10CB7C14-1DA4-4535-8F76-E532D287875D}" destId="{9A2C4C2D-0592-475F-A15A-51460CB610AB}" srcOrd="0" destOrd="5" presId="urn:microsoft.com/office/officeart/2005/8/layout/vList5"/>
    <dgm:cxn modelId="{C243D106-A96A-414C-98DA-6698E257C61D}" type="presOf" srcId="{C9C55B1B-1C3D-4FEF-8BDA-97BA1B3F5876}" destId="{9A2C4C2D-0592-475F-A15A-51460CB610AB}" srcOrd="0" destOrd="7" presId="urn:microsoft.com/office/officeart/2005/8/layout/vList5"/>
    <dgm:cxn modelId="{3BA1FF8A-C568-4F22-B220-77ABEB6F2711}" srcId="{D856DB86-E2BE-4CE8-AE4E-9D4B7CB3D897}" destId="{6BEB23A2-C63F-49EE-859B-CA8E1D513FA0}" srcOrd="0" destOrd="0" parTransId="{00FB2092-0CEE-48F7-BBAE-C5E80B7209BF}" sibTransId="{AA8A56B2-B0BE-4653-835E-9F20C5D4A071}"/>
    <dgm:cxn modelId="{D16FBC34-7337-472F-92A1-7CE88A2C4C57}" type="presOf" srcId="{EA4752B6-F16D-492C-B0F8-581434B4D96F}" destId="{9A2C4C2D-0592-475F-A15A-51460CB610AB}" srcOrd="0" destOrd="2" presId="urn:microsoft.com/office/officeart/2005/8/layout/vList5"/>
    <dgm:cxn modelId="{B45293FE-6E19-45AF-A330-21D05A9B9519}" type="presOf" srcId="{9E784B6F-2CFB-4426-95E0-6585A53808A4}" destId="{9A2C4C2D-0592-475F-A15A-51460CB610AB}" srcOrd="0" destOrd="6" presId="urn:microsoft.com/office/officeart/2005/8/layout/vList5"/>
    <dgm:cxn modelId="{667024D8-B6F7-46B3-A8E1-83E47D938120}" srcId="{D856DB86-E2BE-4CE8-AE4E-9D4B7CB3D897}" destId="{88FB7D8A-47C5-49B1-9201-F397547EAE58}" srcOrd="1" destOrd="0" parTransId="{16A7F67B-371E-4979-A41A-E830E624DC1E}" sibTransId="{69D6A534-177F-416F-8B57-0F575BB17A23}"/>
    <dgm:cxn modelId="{A89DED1B-1C75-4F21-A520-EE1B06F417DA}" srcId="{D856DB86-E2BE-4CE8-AE4E-9D4B7CB3D897}" destId="{9E784B6F-2CFB-4426-95E0-6585A53808A4}" srcOrd="6" destOrd="0" parTransId="{5A4750F7-9086-465D-A682-B49D5A45BB3E}" sibTransId="{22C8A426-17C1-4480-AC96-24DE2CB3F6AF}"/>
    <dgm:cxn modelId="{305320CB-4CC9-4DBE-AA79-3288FAFA338B}" type="presOf" srcId="{2F59C855-6AA3-41DF-B900-7DCC0749138E}" destId="{9A2C4C2D-0592-475F-A15A-51460CB610AB}" srcOrd="0" destOrd="4" presId="urn:microsoft.com/office/officeart/2005/8/layout/vList5"/>
    <dgm:cxn modelId="{8A64C13B-8887-4518-B810-91892A0F6222}" srcId="{D856DB86-E2BE-4CE8-AE4E-9D4B7CB3D897}" destId="{DE4809E7-CA73-4DC0-8234-EC78DECA6C11}" srcOrd="3" destOrd="0" parTransId="{4426F1E0-BD99-4292-AB9C-73148348D9DB}" sibTransId="{FD27EFC9-ED94-4C24-AB37-41843BB1B3C0}"/>
    <dgm:cxn modelId="{E3D6E654-BF3C-4FFC-93F2-3542E16C8609}" type="presOf" srcId="{6129FACC-3419-4642-984C-5775E31AE13D}" destId="{9A2C4C2D-0592-475F-A15A-51460CB610AB}" srcOrd="0" destOrd="8" presId="urn:microsoft.com/office/officeart/2005/8/layout/vList5"/>
    <dgm:cxn modelId="{C75980E1-6F41-4806-B1A3-2BD6038E9985}" type="presOf" srcId="{88FB7D8A-47C5-49B1-9201-F397547EAE58}" destId="{9A2C4C2D-0592-475F-A15A-51460CB610AB}" srcOrd="0" destOrd="1" presId="urn:microsoft.com/office/officeart/2005/8/layout/vList5"/>
    <dgm:cxn modelId="{272029ED-48F8-4418-AF5F-3B64E4791C9A}" srcId="{D856DB86-E2BE-4CE8-AE4E-9D4B7CB3D897}" destId="{10CB7C14-1DA4-4535-8F76-E532D287875D}" srcOrd="5" destOrd="0" parTransId="{E8BB18C3-16DE-4E5D-BCEA-6FAD8A001BC4}" sibTransId="{FCB3E591-09A9-410D-86C9-4E94F8530A3C}"/>
    <dgm:cxn modelId="{25C8C1D1-39F3-4A58-8B1C-6B7649DBBCB0}" type="presOf" srcId="{B4733820-C5A3-490D-B5C2-F90D0003E85D}" destId="{1E57FC25-C351-4D78-A72D-D432A84F264E}" srcOrd="0" destOrd="0" presId="urn:microsoft.com/office/officeart/2005/8/layout/vList5"/>
    <dgm:cxn modelId="{C7FCBC5C-43F3-43B6-A8C3-323FEC6ACA64}" type="presParOf" srcId="{1E57FC25-C351-4D78-A72D-D432A84F264E}" destId="{6CB3E0AC-C42B-4B1F-942A-F267A619AA68}" srcOrd="0" destOrd="0" presId="urn:microsoft.com/office/officeart/2005/8/layout/vList5"/>
    <dgm:cxn modelId="{A8F24C3D-8CDA-4E37-813E-749881F736E1}" type="presParOf" srcId="{6CB3E0AC-C42B-4B1F-942A-F267A619AA68}" destId="{4C7D5395-6201-4F66-9C38-5B966A083CB8}" srcOrd="0" destOrd="0" presId="urn:microsoft.com/office/officeart/2005/8/layout/vList5"/>
    <dgm:cxn modelId="{7B1E03C6-2685-43AA-A208-509E5E9EB971}" type="presParOf" srcId="{6CB3E0AC-C42B-4B1F-942A-F267A619AA68}" destId="{9A2C4C2D-0592-475F-A15A-51460CB610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6BEB23A2-C63F-49EE-859B-CA8E1D513FA0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300" dirty="0" smtClean="0">
              <a:latin typeface="Century Schoolbook" pitchFamily="18" charset="0"/>
            </a:rPr>
            <a:t>In caso di anomali attacchi di fitofagi e patogeni, verranno eseguiti rilievi per valutare il livello di presenza delle principali avversità.</a:t>
          </a:r>
          <a:endParaRPr lang="it-IT" sz="1300" dirty="0">
            <a:latin typeface="Century Schoolbook" pitchFamily="18" charset="0"/>
          </a:endParaRPr>
        </a:p>
      </dgm:t>
    </dgm:pt>
    <dgm:pt modelId="{00FB2092-0CEE-48F7-BBAE-C5E80B7209BF}" type="parTrans" cxnId="{3BA1FF8A-C568-4F22-B220-77ABEB6F2711}">
      <dgm:prSet/>
      <dgm:spPr/>
      <dgm:t>
        <a:bodyPr/>
        <a:lstStyle/>
        <a:p>
          <a:endParaRPr lang="it-IT"/>
        </a:p>
      </dgm:t>
    </dgm:pt>
    <dgm:pt modelId="{AA8A56B2-B0BE-4653-835E-9F20C5D4A071}" type="sibTrans" cxnId="{3BA1FF8A-C568-4F22-B220-77ABEB6F2711}">
      <dgm:prSet/>
      <dgm:spPr/>
      <dgm:t>
        <a:bodyPr/>
        <a:lstStyle/>
        <a:p>
          <a:endParaRPr lang="it-IT"/>
        </a:p>
      </dgm:t>
    </dgm:pt>
    <dgm:pt modelId="{269279D6-CF68-4701-8A46-64FAA720C4AA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300" dirty="0" smtClean="0">
              <a:latin typeface="Century Schoolbook" pitchFamily="18" charset="0"/>
            </a:rPr>
            <a:t>Scottature da sole</a:t>
          </a:r>
          <a:endParaRPr lang="it-IT" sz="1300" dirty="0">
            <a:latin typeface="Century Schoolbook" pitchFamily="18" charset="0"/>
          </a:endParaRPr>
        </a:p>
      </dgm:t>
    </dgm:pt>
    <dgm:pt modelId="{3BE116FC-4A18-4DBF-B046-B6B09A2A3FA4}" type="parTrans" cxnId="{B3B24E4B-B391-4ACC-9871-5E0D90426C03}">
      <dgm:prSet/>
      <dgm:spPr/>
      <dgm:t>
        <a:bodyPr/>
        <a:lstStyle/>
        <a:p>
          <a:endParaRPr lang="it-IT"/>
        </a:p>
      </dgm:t>
    </dgm:pt>
    <dgm:pt modelId="{C091165B-0EDF-4C3D-9190-90F324E6DC2D}" type="sibTrans" cxnId="{B3B24E4B-B391-4ACC-9871-5E0D90426C03}">
      <dgm:prSet/>
      <dgm:spPr/>
      <dgm:t>
        <a:bodyPr/>
        <a:lstStyle/>
        <a:p>
          <a:endParaRPr lang="it-IT"/>
        </a:p>
      </dgm:t>
    </dgm:pt>
    <dgm:pt modelId="{1E87859A-F4E8-4129-AF3A-58E391BE822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it-IT" sz="1300" dirty="0">
            <a:latin typeface="Century Schoolbook" pitchFamily="18" charset="0"/>
          </a:endParaRPr>
        </a:p>
      </dgm:t>
    </dgm:pt>
    <dgm:pt modelId="{E5D41F49-E280-41A8-A6B7-986D254B5935}" type="parTrans" cxnId="{5A60165E-6881-4A3A-927C-9488765A3106}">
      <dgm:prSet/>
      <dgm:spPr/>
      <dgm:t>
        <a:bodyPr/>
        <a:lstStyle/>
        <a:p>
          <a:endParaRPr lang="it-IT"/>
        </a:p>
      </dgm:t>
    </dgm:pt>
    <dgm:pt modelId="{8FEA41B2-0FA5-4E9E-9A33-09B942484727}" type="sibTrans" cxnId="{5A60165E-6881-4A3A-927C-9488765A3106}">
      <dgm:prSet/>
      <dgm:spPr/>
      <dgm:t>
        <a:bodyPr/>
        <a:lstStyle/>
        <a:p>
          <a:endParaRPr lang="it-IT"/>
        </a:p>
      </dgm:t>
    </dgm:pt>
    <dgm:pt modelId="{2376C673-31F7-462B-8A87-403393323C06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it-IT" sz="1300" dirty="0">
            <a:latin typeface="Century Schoolbook" pitchFamily="18" charset="0"/>
          </a:endParaRPr>
        </a:p>
      </dgm:t>
    </dgm:pt>
    <dgm:pt modelId="{DD3D1F24-0CC5-4E8F-A70D-0C849DA5DC16}" type="parTrans" cxnId="{3C60C2CA-69AE-4587-B9C8-3DDE2B27274A}">
      <dgm:prSet/>
      <dgm:spPr/>
      <dgm:t>
        <a:bodyPr/>
        <a:lstStyle/>
        <a:p>
          <a:endParaRPr lang="it-IT"/>
        </a:p>
      </dgm:t>
    </dgm:pt>
    <dgm:pt modelId="{C24FBA82-2EAE-455E-9B27-F8EA6B605F36}" type="sibTrans" cxnId="{3C60C2CA-69AE-4587-B9C8-3DDE2B27274A}">
      <dgm:prSet/>
      <dgm:spPr/>
      <dgm:t>
        <a:bodyPr/>
        <a:lstStyle/>
        <a:p>
          <a:endParaRPr lang="it-IT"/>
        </a:p>
      </dgm:t>
    </dgm:pt>
    <dgm:pt modelId="{D9A427C8-13B3-448D-AA8C-220AE83FE9D7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300" dirty="0" smtClean="0">
              <a:latin typeface="Century Schoolbook" pitchFamily="18" charset="0"/>
            </a:rPr>
            <a:t>Avvizzimento della bacca</a:t>
          </a:r>
          <a:endParaRPr lang="it-IT" sz="1300" dirty="0">
            <a:latin typeface="Century Schoolbook" pitchFamily="18" charset="0"/>
          </a:endParaRPr>
        </a:p>
      </dgm:t>
    </dgm:pt>
    <dgm:pt modelId="{901F758E-76A9-4170-8D08-E15D3AB1C42F}" type="parTrans" cxnId="{9722C3F5-7679-439B-88A9-80B3E5A6362C}">
      <dgm:prSet/>
      <dgm:spPr/>
      <dgm:t>
        <a:bodyPr/>
        <a:lstStyle/>
        <a:p>
          <a:endParaRPr lang="it-IT"/>
        </a:p>
      </dgm:t>
    </dgm:pt>
    <dgm:pt modelId="{0548D38E-9EDE-49C1-9B3D-AA69D2FCF4D8}" type="sibTrans" cxnId="{9722C3F5-7679-439B-88A9-80B3E5A6362C}">
      <dgm:prSet/>
      <dgm:spPr/>
      <dgm:t>
        <a:bodyPr/>
        <a:lstStyle/>
        <a:p>
          <a:endParaRPr lang="it-IT"/>
        </a:p>
      </dgm:t>
    </dgm:pt>
    <dgm:pt modelId="{9AE6A8C3-D691-4B7E-909D-BFDF365EF489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300" dirty="0" smtClean="0">
              <a:latin typeface="Century Schoolbook" pitchFamily="18" charset="0"/>
            </a:rPr>
            <a:t>Disidratazione della bacca</a:t>
          </a:r>
          <a:endParaRPr lang="it-IT" sz="1300" dirty="0">
            <a:latin typeface="Century Schoolbook" pitchFamily="18" charset="0"/>
          </a:endParaRPr>
        </a:p>
      </dgm:t>
    </dgm:pt>
    <dgm:pt modelId="{45B36091-8929-442D-B2A3-8E2B51A7989F}" type="parTrans" cxnId="{3623B5D4-9556-4872-B442-AA54E0DDD536}">
      <dgm:prSet/>
      <dgm:spPr/>
      <dgm:t>
        <a:bodyPr/>
        <a:lstStyle/>
        <a:p>
          <a:endParaRPr lang="it-IT"/>
        </a:p>
      </dgm:t>
    </dgm:pt>
    <dgm:pt modelId="{432822BB-9E07-4927-828C-AE92F8F7F00F}" type="sibTrans" cxnId="{3623B5D4-9556-4872-B442-AA54E0DDD536}">
      <dgm:prSet/>
      <dgm:spPr/>
      <dgm:t>
        <a:bodyPr/>
        <a:lstStyle/>
        <a:p>
          <a:endParaRPr lang="it-IT"/>
        </a:p>
      </dgm:t>
    </dgm:pt>
    <dgm:pt modelId="{C8F8E0A4-9946-43E5-9CB1-E8FD2D8E54AC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300" dirty="0" smtClean="0">
              <a:latin typeface="Century Schoolbook" pitchFamily="18" charset="0"/>
            </a:rPr>
            <a:t>Disseccamento del rachide</a:t>
          </a:r>
          <a:endParaRPr lang="it-IT" sz="1300" dirty="0">
            <a:latin typeface="Century Schoolbook" pitchFamily="18" charset="0"/>
          </a:endParaRPr>
        </a:p>
      </dgm:t>
    </dgm:pt>
    <dgm:pt modelId="{A1D65D36-3C70-4D61-99E6-26807643D6B3}" type="parTrans" cxnId="{527A9AA1-4866-4057-A8BA-7A00BC0574C9}">
      <dgm:prSet/>
      <dgm:spPr/>
      <dgm:t>
        <a:bodyPr/>
        <a:lstStyle/>
        <a:p>
          <a:endParaRPr lang="it-IT"/>
        </a:p>
      </dgm:t>
    </dgm:pt>
    <dgm:pt modelId="{890724CE-8486-4A08-9FB6-D36223AE4A7A}" type="sibTrans" cxnId="{527A9AA1-4866-4057-A8BA-7A00BC0574C9}">
      <dgm:prSet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2400" b="1" dirty="0" smtClean="0">
              <a:solidFill>
                <a:schemeClr val="tx1"/>
              </a:solidFill>
              <a:latin typeface="Century Schoolbook" pitchFamily="18" charset="0"/>
            </a:rPr>
            <a:t>RILIEVI</a:t>
          </a:r>
        </a:p>
        <a:p>
          <a:r>
            <a:rPr lang="it-IT" sz="1100" b="1" i="1" dirty="0" smtClean="0">
              <a:solidFill>
                <a:schemeClr val="tx1"/>
              </a:solidFill>
              <a:latin typeface="Century Schoolbook" pitchFamily="18" charset="0"/>
            </a:rPr>
            <a:t>A cura di DIPSA UNIBO con la collaborazione di ASTRA e CRPV ed il supporto di CEVICO, </a:t>
          </a:r>
          <a:r>
            <a:rPr lang="it-IT" sz="1100" b="1" i="1" dirty="0" err="1" smtClean="0">
              <a:solidFill>
                <a:schemeClr val="tx1"/>
              </a:solidFill>
              <a:latin typeface="Century Schoolbook" pitchFamily="18" charset="0"/>
            </a:rPr>
            <a:t>RIUNITE&amp;CIV</a:t>
          </a:r>
          <a:r>
            <a:rPr lang="it-IT" sz="1100" b="1" i="1" dirty="0" smtClean="0">
              <a:solidFill>
                <a:schemeClr val="tx1"/>
              </a:solidFill>
              <a:latin typeface="Century Schoolbook" pitchFamily="18" charset="0"/>
            </a:rPr>
            <a:t> e SAN MARTINO IN RIO</a:t>
          </a:r>
          <a:endParaRPr lang="it-IT" sz="24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X="82130" custScaleY="54785" custLinFactNeighborX="-3850" custLinFactNeighborY="89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X="110010" custScaleY="1177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3B24E4B-B391-4ACC-9871-5E0D90426C03}" srcId="{D856DB86-E2BE-4CE8-AE4E-9D4B7CB3D897}" destId="{269279D6-CF68-4701-8A46-64FAA720C4AA}" srcOrd="3" destOrd="0" parTransId="{3BE116FC-4A18-4DBF-B046-B6B09A2A3FA4}" sibTransId="{C091165B-0EDF-4C3D-9190-90F324E6DC2D}"/>
    <dgm:cxn modelId="{B311AEAC-B30D-48DD-B99A-3002C5830347}" type="presOf" srcId="{6BEB23A2-C63F-49EE-859B-CA8E1D513FA0}" destId="{9A2C4C2D-0592-475F-A15A-51460CB610AB}" srcOrd="0" destOrd="0" presId="urn:microsoft.com/office/officeart/2005/8/layout/vList5"/>
    <dgm:cxn modelId="{9F83294C-CF26-4A93-832D-956914A2D566}" type="presOf" srcId="{D856DB86-E2BE-4CE8-AE4E-9D4B7CB3D897}" destId="{4C7D5395-6201-4F66-9C38-5B966A083CB8}" srcOrd="0" destOrd="0" presId="urn:microsoft.com/office/officeart/2005/8/layout/vList5"/>
    <dgm:cxn modelId="{3BA1FF8A-C568-4F22-B220-77ABEB6F2711}" srcId="{D856DB86-E2BE-4CE8-AE4E-9D4B7CB3D897}" destId="{6BEB23A2-C63F-49EE-859B-CA8E1D513FA0}" srcOrd="0" destOrd="0" parTransId="{00FB2092-0CEE-48F7-BBAE-C5E80B7209BF}" sibTransId="{AA8A56B2-B0BE-4653-835E-9F20C5D4A071}"/>
    <dgm:cxn modelId="{9722C3F5-7679-439B-88A9-80B3E5A6362C}" srcId="{D856DB86-E2BE-4CE8-AE4E-9D4B7CB3D897}" destId="{D9A427C8-13B3-448D-AA8C-220AE83FE9D7}" srcOrd="4" destOrd="0" parTransId="{901F758E-76A9-4170-8D08-E15D3AB1C42F}" sibTransId="{0548D38E-9EDE-49C1-9B3D-AA69D2FCF4D8}"/>
    <dgm:cxn modelId="{5A60165E-6881-4A3A-927C-9488765A3106}" srcId="{D856DB86-E2BE-4CE8-AE4E-9D4B7CB3D897}" destId="{1E87859A-F4E8-4129-AF3A-58E391BE822B}" srcOrd="1" destOrd="0" parTransId="{E5D41F49-E280-41A8-A6B7-986D254B5935}" sibTransId="{8FEA41B2-0FA5-4E9E-9A33-09B942484727}"/>
    <dgm:cxn modelId="{EAC02A13-8D55-490D-9B23-C6D48E57CE5A}" type="presOf" srcId="{2376C673-31F7-462B-8A87-403393323C06}" destId="{9A2C4C2D-0592-475F-A15A-51460CB610AB}" srcOrd="0" destOrd="2" presId="urn:microsoft.com/office/officeart/2005/8/layout/vList5"/>
    <dgm:cxn modelId="{CE88DBE3-B4C4-4A1E-BE38-777CA1F187D1}" type="presOf" srcId="{9AE6A8C3-D691-4B7E-909D-BFDF365EF489}" destId="{9A2C4C2D-0592-475F-A15A-51460CB610AB}" srcOrd="0" destOrd="5" presId="urn:microsoft.com/office/officeart/2005/8/layout/vList5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2863136F-CD8F-4D03-A676-2C207B614D3D}" type="presOf" srcId="{1E87859A-F4E8-4129-AF3A-58E391BE822B}" destId="{9A2C4C2D-0592-475F-A15A-51460CB610AB}" srcOrd="0" destOrd="1" presId="urn:microsoft.com/office/officeart/2005/8/layout/vList5"/>
    <dgm:cxn modelId="{3623B5D4-9556-4872-B442-AA54E0DDD536}" srcId="{D856DB86-E2BE-4CE8-AE4E-9D4B7CB3D897}" destId="{9AE6A8C3-D691-4B7E-909D-BFDF365EF489}" srcOrd="5" destOrd="0" parTransId="{45B36091-8929-442D-B2A3-8E2B51A7989F}" sibTransId="{432822BB-9E07-4927-828C-AE92F8F7F00F}"/>
    <dgm:cxn modelId="{17C811B4-0283-4198-8415-BFF39F08603B}" type="presOf" srcId="{B4733820-C5A3-490D-B5C2-F90D0003E85D}" destId="{1E57FC25-C351-4D78-A72D-D432A84F264E}" srcOrd="0" destOrd="0" presId="urn:microsoft.com/office/officeart/2005/8/layout/vList5"/>
    <dgm:cxn modelId="{3A9835C3-5EBD-404E-AD71-C76699F46E25}" type="presOf" srcId="{C8F8E0A4-9946-43E5-9CB1-E8FD2D8E54AC}" destId="{9A2C4C2D-0592-475F-A15A-51460CB610AB}" srcOrd="0" destOrd="6" presId="urn:microsoft.com/office/officeart/2005/8/layout/vList5"/>
    <dgm:cxn modelId="{3C60C2CA-69AE-4587-B9C8-3DDE2B27274A}" srcId="{D856DB86-E2BE-4CE8-AE4E-9D4B7CB3D897}" destId="{2376C673-31F7-462B-8A87-403393323C06}" srcOrd="2" destOrd="0" parTransId="{DD3D1F24-0CC5-4E8F-A70D-0C849DA5DC16}" sibTransId="{C24FBA82-2EAE-455E-9B27-F8EA6B605F36}"/>
    <dgm:cxn modelId="{E98C8769-6A5F-487C-8806-BE470D28BE10}" type="presOf" srcId="{D9A427C8-13B3-448D-AA8C-220AE83FE9D7}" destId="{9A2C4C2D-0592-475F-A15A-51460CB610AB}" srcOrd="0" destOrd="4" presId="urn:microsoft.com/office/officeart/2005/8/layout/vList5"/>
    <dgm:cxn modelId="{527A9AA1-4866-4057-A8BA-7A00BC0574C9}" srcId="{D856DB86-E2BE-4CE8-AE4E-9D4B7CB3D897}" destId="{C8F8E0A4-9946-43E5-9CB1-E8FD2D8E54AC}" srcOrd="6" destOrd="0" parTransId="{A1D65D36-3C70-4D61-99E6-26807643D6B3}" sibTransId="{890724CE-8486-4A08-9FB6-D36223AE4A7A}"/>
    <dgm:cxn modelId="{393A0AD5-44CD-4643-81D6-EE6850BD168C}" type="presOf" srcId="{269279D6-CF68-4701-8A46-64FAA720C4AA}" destId="{9A2C4C2D-0592-475F-A15A-51460CB610AB}" srcOrd="0" destOrd="3" presId="urn:microsoft.com/office/officeart/2005/8/layout/vList5"/>
    <dgm:cxn modelId="{58D82D49-92E1-4315-B339-341E928FFD27}" type="presParOf" srcId="{1E57FC25-C351-4D78-A72D-D432A84F264E}" destId="{6CB3E0AC-C42B-4B1F-942A-F267A619AA68}" srcOrd="0" destOrd="0" presId="urn:microsoft.com/office/officeart/2005/8/layout/vList5"/>
    <dgm:cxn modelId="{EA16921A-00BA-421D-80DD-8EB1046058D8}" type="presParOf" srcId="{6CB3E0AC-C42B-4B1F-942A-F267A619AA68}" destId="{4C7D5395-6201-4F66-9C38-5B966A083CB8}" srcOrd="0" destOrd="0" presId="urn:microsoft.com/office/officeart/2005/8/layout/vList5"/>
    <dgm:cxn modelId="{51EDEA7C-7648-4243-A313-F38801DA420B}" type="presParOf" srcId="{6CB3E0AC-C42B-4B1F-942A-F267A619AA68}" destId="{9A2C4C2D-0592-475F-A15A-51460CB610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4733820-C5A3-490D-B5C2-F90D0003E85D}" type="doc">
      <dgm:prSet loTypeId="urn:microsoft.com/office/officeart/2005/8/layout/vList5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D856DB86-E2BE-4CE8-AE4E-9D4B7CB3D897}">
      <dgm:prSet phldrT="[Testo]" custT="1"/>
      <dgm:spPr/>
      <dgm:t>
        <a:bodyPr/>
        <a:lstStyle/>
        <a:p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PROVE</a:t>
          </a:r>
          <a:endParaRPr lang="it-IT" sz="1500" b="1" dirty="0">
            <a:solidFill>
              <a:schemeClr val="tx1"/>
            </a:solidFill>
            <a:latin typeface="Century Schoolbook" pitchFamily="18" charset="0"/>
          </a:endParaRPr>
        </a:p>
      </dgm:t>
    </dgm:pt>
    <dgm:pt modelId="{0936AF2C-A67F-4FEC-9651-715289ABDB49}" type="parTrans" cxnId="{A9925B13-0293-4F33-9711-15C01E95BC04}">
      <dgm:prSet/>
      <dgm:spPr/>
      <dgm:t>
        <a:bodyPr/>
        <a:lstStyle/>
        <a:p>
          <a:endParaRPr lang="it-IT"/>
        </a:p>
      </dgm:t>
    </dgm:pt>
    <dgm:pt modelId="{428C2768-C668-4519-82E2-8A511DEB18A7}" type="sibTrans" cxnId="{A9925B13-0293-4F33-9711-15C01E95BC04}">
      <dgm:prSet/>
      <dgm:spPr/>
      <dgm:t>
        <a:bodyPr/>
        <a:lstStyle/>
        <a:p>
          <a:endParaRPr lang="it-IT"/>
        </a:p>
      </dgm:t>
    </dgm:pt>
    <dgm:pt modelId="{D081B48C-2389-451F-B631-5512818F7D7C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1ª prova: </a:t>
          </a:r>
          <a:r>
            <a:rPr lang="it-IT" sz="1500" b="0" dirty="0" smtClean="0">
              <a:latin typeface="Century Schoolbook" pitchFamily="18" charset="0"/>
            </a:rPr>
            <a:t>uso del</a:t>
          </a:r>
          <a:r>
            <a:rPr lang="it-IT" sz="1500" b="1" dirty="0" smtClean="0">
              <a:latin typeface="Century Schoolbook" pitchFamily="18" charset="0"/>
            </a:rPr>
            <a:t> FREDDO </a:t>
          </a:r>
          <a:r>
            <a:rPr lang="it-IT" sz="1500" b="0" dirty="0" smtClean="0">
              <a:latin typeface="Century Schoolbook" pitchFamily="18" charset="0"/>
            </a:rPr>
            <a:t>abbinato alla protezione con</a:t>
          </a:r>
          <a:r>
            <a:rPr lang="it-IT" sz="1500" b="1" dirty="0" smtClean="0">
              <a:latin typeface="Century Schoolbook" pitchFamily="18" charset="0"/>
            </a:rPr>
            <a:t> GAS INERTE</a:t>
          </a:r>
          <a:endParaRPr lang="it-IT" sz="1500" b="1" dirty="0">
            <a:latin typeface="Century Schoolbook" pitchFamily="18" charset="0"/>
          </a:endParaRPr>
        </a:p>
      </dgm:t>
    </dgm:pt>
    <dgm:pt modelId="{E5216834-9A9F-4496-8F50-57CC6292B968}" type="parTrans" cxnId="{FDCF3321-2FC3-4386-B49A-76C40A174FC9}">
      <dgm:prSet/>
      <dgm:spPr/>
      <dgm:t>
        <a:bodyPr/>
        <a:lstStyle/>
        <a:p>
          <a:endParaRPr lang="it-IT"/>
        </a:p>
      </dgm:t>
    </dgm:pt>
    <dgm:pt modelId="{FD3FF92E-3998-4476-831D-6B9EF881A12B}" type="sibTrans" cxnId="{FDCF3321-2FC3-4386-B49A-76C40A174FC9}">
      <dgm:prSet/>
      <dgm:spPr/>
      <dgm:t>
        <a:bodyPr/>
        <a:lstStyle/>
        <a:p>
          <a:endParaRPr lang="it-IT"/>
        </a:p>
      </dgm:t>
    </dgm:pt>
    <dgm:pt modelId="{47C4C2BA-A524-4E1C-99C3-BF7E3334EAAB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3ª prova: </a:t>
          </a:r>
          <a:r>
            <a:rPr lang="it-IT" sz="1500" b="1" dirty="0" smtClean="0">
              <a:latin typeface="Century Schoolbook" pitchFamily="18" charset="0"/>
            </a:rPr>
            <a:t>RACCOLTA ANTICIPATA </a:t>
          </a:r>
          <a:r>
            <a:rPr lang="it-IT" sz="1500" b="0" dirty="0" smtClean="0">
              <a:latin typeface="Century Schoolbook" pitchFamily="18" charset="0"/>
            </a:rPr>
            <a:t>delle uve</a:t>
          </a:r>
          <a:endParaRPr lang="it-IT" sz="1500" b="0" dirty="0">
            <a:latin typeface="Century Schoolbook" pitchFamily="18" charset="0"/>
          </a:endParaRPr>
        </a:p>
      </dgm:t>
    </dgm:pt>
    <dgm:pt modelId="{C2AB5CDE-73C2-4F13-8193-BDA0DA461532}" type="parTrans" cxnId="{64C7262D-B016-4245-B0AF-81958EF835B6}">
      <dgm:prSet/>
      <dgm:spPr/>
      <dgm:t>
        <a:bodyPr/>
        <a:lstStyle/>
        <a:p>
          <a:endParaRPr lang="it-IT"/>
        </a:p>
      </dgm:t>
    </dgm:pt>
    <dgm:pt modelId="{62FC449B-7376-4381-AAF6-1EAB64BA42F6}" type="sibTrans" cxnId="{64C7262D-B016-4245-B0AF-81958EF835B6}">
      <dgm:prSet/>
      <dgm:spPr/>
      <dgm:t>
        <a:bodyPr/>
        <a:lstStyle/>
        <a:p>
          <a:endParaRPr lang="it-IT"/>
        </a:p>
      </dgm:t>
    </dgm:pt>
    <dgm:pt modelId="{8A4AAE24-00F0-49F6-A108-4EF629F9D8B0}">
      <dgm:prSet phldrT="[Testo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it-IT" sz="1500" b="1" dirty="0" smtClean="0">
              <a:solidFill>
                <a:schemeClr val="tx1"/>
              </a:solidFill>
              <a:latin typeface="Century Schoolbook" pitchFamily="18" charset="0"/>
            </a:rPr>
            <a:t>2ª prova: </a:t>
          </a:r>
          <a:r>
            <a:rPr lang="it-IT" sz="1500" b="0" dirty="0" smtClean="0">
              <a:latin typeface="Century Schoolbook" pitchFamily="18" charset="0"/>
            </a:rPr>
            <a:t>uso consapevole e razionale di</a:t>
          </a:r>
          <a:r>
            <a:rPr lang="it-IT" sz="1500" b="1" dirty="0" smtClean="0">
              <a:latin typeface="Century Schoolbook" pitchFamily="18" charset="0"/>
            </a:rPr>
            <a:t> LIEVITI SELEZIONATI</a:t>
          </a:r>
          <a:endParaRPr lang="it-IT" sz="1500" b="1" dirty="0">
            <a:latin typeface="Century Schoolbook" pitchFamily="18" charset="0"/>
          </a:endParaRPr>
        </a:p>
      </dgm:t>
    </dgm:pt>
    <dgm:pt modelId="{42333A50-08F2-43A2-99E4-1472BFBCFB58}" type="sibTrans" cxnId="{0DFE9A0A-3D1D-4E0D-9C3F-F7E9A2CBEF8A}">
      <dgm:prSet/>
      <dgm:spPr/>
      <dgm:t>
        <a:bodyPr/>
        <a:lstStyle/>
        <a:p>
          <a:endParaRPr lang="it-IT"/>
        </a:p>
      </dgm:t>
    </dgm:pt>
    <dgm:pt modelId="{E21F9259-D272-4EAB-8C70-C5DE663F12B8}" type="parTrans" cxnId="{0DFE9A0A-3D1D-4E0D-9C3F-F7E9A2CBEF8A}">
      <dgm:prSet/>
      <dgm:spPr/>
      <dgm:t>
        <a:bodyPr/>
        <a:lstStyle/>
        <a:p>
          <a:endParaRPr lang="it-IT"/>
        </a:p>
      </dgm:t>
    </dgm:pt>
    <dgm:pt modelId="{1E57FC25-C351-4D78-A72D-D432A84F264E}" type="pres">
      <dgm:prSet presAssocID="{B4733820-C5A3-490D-B5C2-F90D0003E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B3E0AC-C42B-4B1F-942A-F267A619AA68}" type="pres">
      <dgm:prSet presAssocID="{D856DB86-E2BE-4CE8-AE4E-9D4B7CB3D897}" presName="linNode" presStyleCnt="0"/>
      <dgm:spPr/>
    </dgm:pt>
    <dgm:pt modelId="{4C7D5395-6201-4F66-9C38-5B966A083CB8}" type="pres">
      <dgm:prSet presAssocID="{D856DB86-E2BE-4CE8-AE4E-9D4B7CB3D897}" presName="parentText" presStyleLbl="node1" presStyleIdx="0" presStyleCnt="1" custScaleY="1766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2C4C2D-0592-475F-A15A-51460CB610AB}" type="pres">
      <dgm:prSet presAssocID="{D856DB86-E2BE-4CE8-AE4E-9D4B7CB3D897}" presName="descendantText" presStyleLbl="alignAccFollowNode1" presStyleIdx="0" presStyleCnt="1" custScaleY="9240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DCF3321-2FC3-4386-B49A-76C40A174FC9}" srcId="{D856DB86-E2BE-4CE8-AE4E-9D4B7CB3D897}" destId="{D081B48C-2389-451F-B631-5512818F7D7C}" srcOrd="0" destOrd="0" parTransId="{E5216834-9A9F-4496-8F50-57CC6292B968}" sibTransId="{FD3FF92E-3998-4476-831D-6B9EF881A12B}"/>
    <dgm:cxn modelId="{C0DFB80A-27DA-4883-BFD1-1720DEF2776B}" type="presOf" srcId="{D081B48C-2389-451F-B631-5512818F7D7C}" destId="{9A2C4C2D-0592-475F-A15A-51460CB610AB}" srcOrd="0" destOrd="0" presId="urn:microsoft.com/office/officeart/2005/8/layout/vList5"/>
    <dgm:cxn modelId="{64C7262D-B016-4245-B0AF-81958EF835B6}" srcId="{D856DB86-E2BE-4CE8-AE4E-9D4B7CB3D897}" destId="{47C4C2BA-A524-4E1C-99C3-BF7E3334EAAB}" srcOrd="2" destOrd="0" parTransId="{C2AB5CDE-73C2-4F13-8193-BDA0DA461532}" sibTransId="{62FC449B-7376-4381-AAF6-1EAB64BA42F6}"/>
    <dgm:cxn modelId="{0DFE9A0A-3D1D-4E0D-9C3F-F7E9A2CBEF8A}" srcId="{D856DB86-E2BE-4CE8-AE4E-9D4B7CB3D897}" destId="{8A4AAE24-00F0-49F6-A108-4EF629F9D8B0}" srcOrd="1" destOrd="0" parTransId="{E21F9259-D272-4EAB-8C70-C5DE663F12B8}" sibTransId="{42333A50-08F2-43A2-99E4-1472BFBCFB58}"/>
    <dgm:cxn modelId="{65E00A9A-8283-456C-8A8D-E3D81AF53B88}" type="presOf" srcId="{B4733820-C5A3-490D-B5C2-F90D0003E85D}" destId="{1E57FC25-C351-4D78-A72D-D432A84F264E}" srcOrd="0" destOrd="0" presId="urn:microsoft.com/office/officeart/2005/8/layout/vList5"/>
    <dgm:cxn modelId="{A9925B13-0293-4F33-9711-15C01E95BC04}" srcId="{B4733820-C5A3-490D-B5C2-F90D0003E85D}" destId="{D856DB86-E2BE-4CE8-AE4E-9D4B7CB3D897}" srcOrd="0" destOrd="0" parTransId="{0936AF2C-A67F-4FEC-9651-715289ABDB49}" sibTransId="{428C2768-C668-4519-82E2-8A511DEB18A7}"/>
    <dgm:cxn modelId="{E2626FF0-CD3A-40D2-9E4A-6E2F220929CA}" type="presOf" srcId="{8A4AAE24-00F0-49F6-A108-4EF629F9D8B0}" destId="{9A2C4C2D-0592-475F-A15A-51460CB610AB}" srcOrd="0" destOrd="1" presId="urn:microsoft.com/office/officeart/2005/8/layout/vList5"/>
    <dgm:cxn modelId="{7E969BB5-7BB0-4595-95FF-2C7AC8396D8C}" type="presOf" srcId="{D856DB86-E2BE-4CE8-AE4E-9D4B7CB3D897}" destId="{4C7D5395-6201-4F66-9C38-5B966A083CB8}" srcOrd="0" destOrd="0" presId="urn:microsoft.com/office/officeart/2005/8/layout/vList5"/>
    <dgm:cxn modelId="{EF6D00C5-F694-400F-AF83-7D5C1E9F317F}" type="presOf" srcId="{47C4C2BA-A524-4E1C-99C3-BF7E3334EAAB}" destId="{9A2C4C2D-0592-475F-A15A-51460CB610AB}" srcOrd="0" destOrd="2" presId="urn:microsoft.com/office/officeart/2005/8/layout/vList5"/>
    <dgm:cxn modelId="{679A04D5-1478-40E7-8E25-96AD8B44A69A}" type="presParOf" srcId="{1E57FC25-C351-4D78-A72D-D432A84F264E}" destId="{6CB3E0AC-C42B-4B1F-942A-F267A619AA68}" srcOrd="0" destOrd="0" presId="urn:microsoft.com/office/officeart/2005/8/layout/vList5"/>
    <dgm:cxn modelId="{762C9DC6-DBAA-4187-8171-D7681BEF1CD1}" type="presParOf" srcId="{6CB3E0AC-C42B-4B1F-942A-F267A619AA68}" destId="{4C7D5395-6201-4F66-9C38-5B966A083CB8}" srcOrd="0" destOrd="0" presId="urn:microsoft.com/office/officeart/2005/8/layout/vList5"/>
    <dgm:cxn modelId="{77316263-743C-4A46-8F5C-C1111FB30116}" type="presParOf" srcId="{6CB3E0AC-C42B-4B1F-942A-F267A619AA68}" destId="{9A2C4C2D-0592-475F-A15A-51460CB610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497C92-C29E-47D4-BC70-2AA58267DB35}">
      <dsp:nvSpPr>
        <dsp:cNvPr id="0" name=""/>
        <dsp:cNvSpPr/>
      </dsp:nvSpPr>
      <dsp:spPr>
        <a:xfrm>
          <a:off x="0" y="345783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Realizzazione di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tecniche colturali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finalizzate a rallentare la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maturazione tecnologica 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dell’uva in un’ottica di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gestione sostenibile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delle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risorse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idriche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e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nutrizionali</a:t>
          </a:r>
          <a:endParaRPr lang="it-IT" sz="15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345783"/>
        <a:ext cx="6096000" cy="1216800"/>
      </dsp:txXfrm>
    </dsp:sp>
    <dsp:sp modelId="{5C044408-9399-48EA-A6E3-4074A67CEA30}">
      <dsp:nvSpPr>
        <dsp:cNvPr id="0" name=""/>
        <dsp:cNvSpPr/>
      </dsp:nvSpPr>
      <dsp:spPr>
        <a:xfrm>
          <a:off x="0" y="1749784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Corretta gestione dell’uva in cantina tramite il trasferimento di specifici protocolli operativi atti a ridurre il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carico inquinante</a:t>
          </a: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 delle acque di lavorazione e a mitigare l’effetto del cambiamento climatico</a:t>
          </a:r>
        </a:p>
      </dsp:txBody>
      <dsp:txXfrm>
        <a:off x="0" y="1749784"/>
        <a:ext cx="6096000" cy="12168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ACA2E0-C1C2-4650-847B-3F023A927B30}">
      <dsp:nvSpPr>
        <dsp:cNvPr id="0" name=""/>
        <dsp:cNvSpPr/>
      </dsp:nvSpPr>
      <dsp:spPr>
        <a:xfrm>
          <a:off x="0" y="19599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1) Individuazione del vigneto e monitoraggio giornaliero dei dati </a:t>
          </a:r>
          <a:r>
            <a:rPr lang="it-IT" sz="1800" b="0" kern="1200" dirty="0" err="1" smtClean="0">
              <a:solidFill>
                <a:schemeClr val="tx1"/>
              </a:solidFill>
              <a:latin typeface="Century Schoolbook" pitchFamily="18" charset="0"/>
            </a:rPr>
            <a:t>meteoclimatici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.                                  La prova verrà condotta su vitigno </a:t>
          </a:r>
          <a:r>
            <a:rPr lang="it-IT" sz="1800" b="1" kern="1200" dirty="0" smtClean="0">
              <a:solidFill>
                <a:schemeClr val="tx1"/>
              </a:solidFill>
              <a:latin typeface="Century Schoolbook" pitchFamily="18" charset="0"/>
            </a:rPr>
            <a:t>LAMBRUSCO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DISTAL UNIBO)</a:t>
          </a:r>
          <a:endParaRPr lang="it-IT" sz="1200" b="0" i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9599"/>
        <a:ext cx="6096000" cy="1216800"/>
      </dsp:txXfrm>
    </dsp:sp>
    <dsp:sp modelId="{6341CB63-EFD2-47F3-8734-DF8A4DD247B3}">
      <dsp:nvSpPr>
        <dsp:cNvPr id="0" name=""/>
        <dsp:cNvSpPr/>
      </dsp:nvSpPr>
      <dsp:spPr>
        <a:xfrm>
          <a:off x="0" y="142360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2) Monitoraggio delle curve di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maturazione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i="1" kern="1200" dirty="0"/>
        </a:p>
      </dsp:txBody>
      <dsp:txXfrm>
        <a:off x="0" y="1423600"/>
        <a:ext cx="6096000" cy="1216800"/>
      </dsp:txXfrm>
    </dsp:sp>
    <dsp:sp modelId="{0F000565-42A0-4CE9-A4C2-459CB6F085E2}">
      <dsp:nvSpPr>
        <dsp:cNvPr id="0" name=""/>
        <dsp:cNvSpPr/>
      </dsp:nvSpPr>
      <dsp:spPr>
        <a:xfrm>
          <a:off x="0" y="282760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3) Raccolta manuale delle uve (200 kg) con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distribuzione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di ghiaccio secco in </a:t>
          </a:r>
          <a:r>
            <a:rPr lang="it-IT" sz="1800" b="0" kern="1200" dirty="0" err="1" smtClean="0">
              <a:solidFill>
                <a:schemeClr val="tx1"/>
              </a:solidFill>
              <a:latin typeface="Century Schoolbook" pitchFamily="18" charset="0"/>
            </a:rPr>
            <a:t>pellet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 nella sola tesi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innovativa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b="0" i="1" kern="1200" dirty="0" smtClean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827600"/>
        <a:ext cx="6096000" cy="12168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ACA2E0-C1C2-4650-847B-3F023A927B30}">
      <dsp:nvSpPr>
        <dsp:cNvPr id="0" name=""/>
        <dsp:cNvSpPr/>
      </dsp:nvSpPr>
      <dsp:spPr>
        <a:xfrm>
          <a:off x="0" y="1191388"/>
          <a:ext cx="6096000" cy="53680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4) Prove di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vinificazione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ASTRA)</a:t>
          </a:r>
          <a:endParaRPr lang="it-IT" sz="1200" b="0" i="1" kern="1200" dirty="0" smtClean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191388"/>
        <a:ext cx="6096000" cy="53680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47119F-274F-4691-A828-BDE5025BD610}">
      <dsp:nvSpPr>
        <dsp:cNvPr id="0" name=""/>
        <dsp:cNvSpPr/>
      </dsp:nvSpPr>
      <dsp:spPr>
        <a:xfrm>
          <a:off x="0" y="648655"/>
          <a:ext cx="6096000" cy="62244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6) Elaborazione statistica dei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dati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UCSC, DISTAL UNIBO e UNIMORE) </a:t>
          </a:r>
          <a:endParaRPr lang="it-IT" sz="1200" i="1" kern="1200" dirty="0"/>
        </a:p>
      </dsp:txBody>
      <dsp:txXfrm>
        <a:off x="0" y="648655"/>
        <a:ext cx="6096000" cy="622440"/>
      </dsp:txXfrm>
    </dsp:sp>
    <dsp:sp modelId="{1E1FB102-B7B4-4E6C-B13B-B168A45B3B96}">
      <dsp:nvSpPr>
        <dsp:cNvPr id="0" name=""/>
        <dsp:cNvSpPr/>
      </dsp:nvSpPr>
      <dsp:spPr>
        <a:xfrm>
          <a:off x="0" y="0"/>
          <a:ext cx="6096000" cy="611777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5) Analisi dei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vini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ASTRA, UCSC, DISTAL UNIBO e UNIMORE)</a:t>
          </a:r>
          <a:endParaRPr lang="it-IT" sz="1200" i="1" kern="1200" dirty="0"/>
        </a:p>
      </dsp:txBody>
      <dsp:txXfrm>
        <a:off x="0" y="0"/>
        <a:ext cx="6096000" cy="611777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ACA2E0-C1C2-4650-847B-3F023A927B30}">
      <dsp:nvSpPr>
        <dsp:cNvPr id="0" name=""/>
        <dsp:cNvSpPr/>
      </dsp:nvSpPr>
      <dsp:spPr>
        <a:xfrm>
          <a:off x="0" y="1257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1) Individuazione del vigneto e monitoraggio giornaliero dei dati </a:t>
          </a:r>
          <a:r>
            <a:rPr lang="it-IT" sz="1800" b="0" kern="1200" dirty="0" err="1" smtClean="0">
              <a:solidFill>
                <a:schemeClr val="tx1"/>
              </a:solidFill>
              <a:latin typeface="Century Schoolbook" pitchFamily="18" charset="0"/>
            </a:rPr>
            <a:t>meteoclimatici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.                               La prova verrà condotta su vitigno </a:t>
          </a:r>
          <a:r>
            <a:rPr lang="it-IT" sz="1800" b="1" kern="1200" dirty="0" smtClean="0">
              <a:solidFill>
                <a:schemeClr val="tx1"/>
              </a:solidFill>
              <a:latin typeface="Century Schoolbook" pitchFamily="18" charset="0"/>
            </a:rPr>
            <a:t>TREBBIANO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DISTAL UNIBO)</a:t>
          </a:r>
          <a:endParaRPr lang="it-IT" sz="12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2570"/>
        <a:ext cx="6096000" cy="1216800"/>
      </dsp:txXfrm>
    </dsp:sp>
    <dsp:sp modelId="{6341CB63-EFD2-47F3-8734-DF8A4DD247B3}">
      <dsp:nvSpPr>
        <dsp:cNvPr id="0" name=""/>
        <dsp:cNvSpPr/>
      </dsp:nvSpPr>
      <dsp:spPr>
        <a:xfrm>
          <a:off x="0" y="142360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2) Monitoraggio delle curve di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maturazione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kern="1200" dirty="0"/>
        </a:p>
      </dsp:txBody>
      <dsp:txXfrm>
        <a:off x="0" y="1423600"/>
        <a:ext cx="6096000" cy="1216800"/>
      </dsp:txXfrm>
    </dsp:sp>
    <dsp:sp modelId="{0F000565-42A0-4CE9-A4C2-459CB6F085E2}">
      <dsp:nvSpPr>
        <dsp:cNvPr id="0" name=""/>
        <dsp:cNvSpPr/>
      </dsp:nvSpPr>
      <dsp:spPr>
        <a:xfrm>
          <a:off x="0" y="282760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3) Raccolta manuale delle uve (200 kg) con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distribuzione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di ghiaccio secco in </a:t>
          </a:r>
          <a:r>
            <a:rPr lang="it-IT" sz="1800" b="0" kern="1200" dirty="0" err="1" smtClean="0">
              <a:solidFill>
                <a:schemeClr val="tx1"/>
              </a:solidFill>
              <a:latin typeface="Century Schoolbook" pitchFamily="18" charset="0"/>
            </a:rPr>
            <a:t>pellet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 in tutte le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tesi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r>
            <a:rPr lang="it-IT" sz="1200" b="0" kern="120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b="0" kern="1200" dirty="0" smtClean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827600"/>
        <a:ext cx="6096000" cy="121680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47119F-274F-4691-A828-BDE5025BD610}">
      <dsp:nvSpPr>
        <dsp:cNvPr id="0" name=""/>
        <dsp:cNvSpPr/>
      </dsp:nvSpPr>
      <dsp:spPr>
        <a:xfrm>
          <a:off x="0" y="648655"/>
          <a:ext cx="6096000" cy="62244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6) Elaborazione statistica dei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dati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UCSC, DISTAL UNIBO e UNIMORE) </a:t>
          </a:r>
          <a:r>
            <a:rPr lang="it-IT" sz="1200" b="0" kern="120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kern="1200" dirty="0"/>
        </a:p>
      </dsp:txBody>
      <dsp:txXfrm>
        <a:off x="0" y="648655"/>
        <a:ext cx="6096000" cy="622440"/>
      </dsp:txXfrm>
    </dsp:sp>
    <dsp:sp modelId="{1E1FB102-B7B4-4E6C-B13B-B168A45B3B96}">
      <dsp:nvSpPr>
        <dsp:cNvPr id="0" name=""/>
        <dsp:cNvSpPr/>
      </dsp:nvSpPr>
      <dsp:spPr>
        <a:xfrm>
          <a:off x="0" y="0"/>
          <a:ext cx="6096000" cy="611777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5) Analisi dei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vini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ASTRA, UCSC, DISTAL UNIBO e UNIMORE)</a:t>
          </a:r>
          <a:r>
            <a:rPr lang="it-IT" sz="1200" b="0" kern="120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kern="1200" dirty="0"/>
        </a:p>
      </dsp:txBody>
      <dsp:txXfrm>
        <a:off x="0" y="0"/>
        <a:ext cx="6096000" cy="611777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ACA2E0-C1C2-4650-847B-3F023A927B30}">
      <dsp:nvSpPr>
        <dsp:cNvPr id="0" name=""/>
        <dsp:cNvSpPr/>
      </dsp:nvSpPr>
      <dsp:spPr>
        <a:xfrm>
          <a:off x="0" y="19599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1) Individuazione del vigneto e monitoraggio giornaliero dei dati </a:t>
          </a:r>
          <a:r>
            <a:rPr lang="it-IT" sz="1800" b="0" kern="1200" dirty="0" err="1" smtClean="0">
              <a:solidFill>
                <a:schemeClr val="tx1"/>
              </a:solidFill>
              <a:latin typeface="Century Schoolbook" pitchFamily="18" charset="0"/>
            </a:rPr>
            <a:t>meteoclimatici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.                                       La prova verrà condotta su vitigno </a:t>
          </a:r>
          <a:r>
            <a:rPr lang="it-IT" sz="1800" b="1" kern="1200" dirty="0" smtClean="0">
              <a:solidFill>
                <a:schemeClr val="tx1"/>
              </a:solidFill>
              <a:latin typeface="Century Schoolbook" pitchFamily="18" charset="0"/>
            </a:rPr>
            <a:t>SANGIOVESE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DISTAL UNIBO)</a:t>
          </a:r>
          <a:endParaRPr lang="it-IT" sz="12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9599"/>
        <a:ext cx="6096000" cy="1216800"/>
      </dsp:txXfrm>
    </dsp:sp>
    <dsp:sp modelId="{6341CB63-EFD2-47F3-8734-DF8A4DD247B3}">
      <dsp:nvSpPr>
        <dsp:cNvPr id="0" name=""/>
        <dsp:cNvSpPr/>
      </dsp:nvSpPr>
      <dsp:spPr>
        <a:xfrm>
          <a:off x="0" y="142360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2) Monitoraggio delle curve di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maturazione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endParaRPr lang="it-IT" sz="1200" kern="1200" dirty="0"/>
        </a:p>
      </dsp:txBody>
      <dsp:txXfrm>
        <a:off x="0" y="1423600"/>
        <a:ext cx="6096000" cy="1216800"/>
      </dsp:txXfrm>
    </dsp:sp>
    <dsp:sp modelId="{0F000565-42A0-4CE9-A4C2-459CB6F085E2}">
      <dsp:nvSpPr>
        <dsp:cNvPr id="0" name=""/>
        <dsp:cNvSpPr/>
      </dsp:nvSpPr>
      <dsp:spPr>
        <a:xfrm>
          <a:off x="0" y="2827600"/>
          <a:ext cx="6096000" cy="121680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3) Raccolta manuale delle uve (200 kg) con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distribuzione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di ghiaccio secco in </a:t>
          </a:r>
          <a:r>
            <a:rPr lang="it-IT" sz="1800" b="0" kern="1200" dirty="0" err="1" smtClean="0">
              <a:solidFill>
                <a:schemeClr val="tx1"/>
              </a:solidFill>
              <a:latin typeface="Century Schoolbook" pitchFamily="18" charset="0"/>
            </a:rPr>
            <a:t>pellet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 in tutte le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tesi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e CRPV in collaborazione con DISTAL UNIBO)</a:t>
          </a:r>
          <a:r>
            <a:rPr lang="it-IT" sz="1200" b="0" kern="1200" dirty="0" smtClean="0">
              <a:solidFill>
                <a:schemeClr val="tx1"/>
              </a:solidFill>
              <a:latin typeface="Century Schoolbook" pitchFamily="18" charset="0"/>
            </a:rPr>
            <a:t>  </a:t>
          </a:r>
          <a:endParaRPr lang="it-IT" sz="1200" b="0" kern="1200" dirty="0" smtClean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827600"/>
        <a:ext cx="6096000" cy="121680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ACA2E0-C1C2-4650-847B-3F023A927B30}">
      <dsp:nvSpPr>
        <dsp:cNvPr id="0" name=""/>
        <dsp:cNvSpPr/>
      </dsp:nvSpPr>
      <dsp:spPr>
        <a:xfrm>
          <a:off x="0" y="8578"/>
          <a:ext cx="6096000" cy="1807338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4) Realizzazione del </a:t>
          </a:r>
          <a:r>
            <a:rPr lang="it-IT" sz="1600" b="1" kern="1200" dirty="0" smtClean="0">
              <a:solidFill>
                <a:schemeClr val="tx1"/>
              </a:solidFill>
              <a:latin typeface="Century Schoolbook" pitchFamily="18" charset="0"/>
            </a:rPr>
            <a:t>mosto acido</a:t>
          </a: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. </a:t>
          </a: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Le uve raccolte prima dell’</a:t>
          </a:r>
          <a:r>
            <a:rPr lang="it-IT" sz="1600" b="0" kern="1200" dirty="0" err="1" smtClean="0">
              <a:solidFill>
                <a:schemeClr val="tx1"/>
              </a:solidFill>
              <a:latin typeface="Century Schoolbook" pitchFamily="18" charset="0"/>
            </a:rPr>
            <a:t>invaiatura</a:t>
          </a: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 con acini completamente verdi (circa 5-6°C) verranno sottoposte a spremitura dei grappoli quindi pressate per ottenere il succo acido che sarà sottoposto a chiarifica per asportare l’eccesso in tannini e </a:t>
          </a: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proteine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 con il supporto di DISTAL UNIBO)</a:t>
          </a:r>
          <a:endParaRPr lang="it-IT" sz="1200" b="0" i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8578"/>
        <a:ext cx="6096000" cy="1807338"/>
      </dsp:txXfrm>
    </dsp:sp>
    <dsp:sp modelId="{6341CB63-EFD2-47F3-8734-DF8A4DD247B3}">
      <dsp:nvSpPr>
        <dsp:cNvPr id="0" name=""/>
        <dsp:cNvSpPr/>
      </dsp:nvSpPr>
      <dsp:spPr>
        <a:xfrm>
          <a:off x="0" y="1836077"/>
          <a:ext cx="6096000" cy="1539719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5) </a:t>
          </a:r>
          <a:r>
            <a:rPr lang="it-IT" sz="1600" b="1" kern="1200" dirty="0" smtClean="0">
              <a:solidFill>
                <a:schemeClr val="tx1"/>
              </a:solidFill>
              <a:latin typeface="Century Schoolbook" pitchFamily="18" charset="0"/>
            </a:rPr>
            <a:t>Acidificazione</a:t>
          </a: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 naturale dei mosti. Una parte del mosto ottenuto da uve raccolte a maturità tecnologica verrà acidificato per aggiunta di “mosto acido” per ottenere un mosto bilanciato da sottoporre a </a:t>
          </a:r>
          <a:r>
            <a:rPr lang="it-IT" sz="1600" b="0" kern="1200" dirty="0" smtClean="0">
              <a:solidFill>
                <a:schemeClr val="tx1"/>
              </a:solidFill>
              <a:latin typeface="Century Schoolbook" pitchFamily="18" charset="0"/>
            </a:rPr>
            <a:t>vinificazione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ASTRA)</a:t>
          </a:r>
          <a:endParaRPr lang="it-IT" sz="1200" i="1" kern="1200" dirty="0"/>
        </a:p>
      </dsp:txBody>
      <dsp:txXfrm>
        <a:off x="0" y="1836077"/>
        <a:ext cx="6096000" cy="1539719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47119F-274F-4691-A828-BDE5025BD610}">
      <dsp:nvSpPr>
        <dsp:cNvPr id="0" name=""/>
        <dsp:cNvSpPr/>
      </dsp:nvSpPr>
      <dsp:spPr>
        <a:xfrm>
          <a:off x="0" y="648655"/>
          <a:ext cx="6096000" cy="62244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8) Elaborazione statistica dei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dati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UCSC, DISTAL UNIBO e UNIMORE) </a:t>
          </a:r>
          <a:r>
            <a:rPr lang="it-IT" sz="1200" b="0" kern="1200" dirty="0" smtClean="0">
              <a:solidFill>
                <a:schemeClr val="tx1"/>
              </a:solidFill>
              <a:latin typeface="Century Schoolbook" pitchFamily="18" charset="0"/>
            </a:rPr>
            <a:t>  </a:t>
          </a:r>
          <a:endParaRPr lang="it-IT" sz="1200" kern="1200" dirty="0"/>
        </a:p>
      </dsp:txBody>
      <dsp:txXfrm>
        <a:off x="0" y="648655"/>
        <a:ext cx="6096000" cy="622440"/>
      </dsp:txXfrm>
    </dsp:sp>
    <dsp:sp modelId="{1E1FB102-B7B4-4E6C-B13B-B168A45B3B96}">
      <dsp:nvSpPr>
        <dsp:cNvPr id="0" name=""/>
        <dsp:cNvSpPr/>
      </dsp:nvSpPr>
      <dsp:spPr>
        <a:xfrm>
          <a:off x="0" y="0"/>
          <a:ext cx="6096000" cy="611777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7) Analisi dei </a:t>
          </a:r>
          <a:r>
            <a:rPr lang="it-IT" sz="1800" b="0" kern="1200" dirty="0" smtClean="0">
              <a:solidFill>
                <a:schemeClr val="tx1"/>
              </a:solidFill>
              <a:latin typeface="Century Schoolbook" pitchFamily="18" charset="0"/>
            </a:rPr>
            <a:t>vini </a:t>
          </a:r>
          <a:r>
            <a:rPr lang="it-IT" sz="1200" b="0" i="1" kern="1200" dirty="0" smtClean="0">
              <a:solidFill>
                <a:schemeClr val="tx1"/>
              </a:solidFill>
              <a:latin typeface="Century Schoolbook" pitchFamily="18" charset="0"/>
            </a:rPr>
            <a:t>(a cura di ASTRA, UCSC, DISTAL UNIBO e UNIMORE)</a:t>
          </a:r>
          <a:r>
            <a:rPr lang="it-IT" sz="1200" b="0" kern="1200" dirty="0" smtClean="0">
              <a:solidFill>
                <a:schemeClr val="tx1"/>
              </a:solidFill>
              <a:latin typeface="Century Schoolbook" pitchFamily="18" charset="0"/>
            </a:rPr>
            <a:t> </a:t>
          </a:r>
          <a:endParaRPr lang="it-IT" sz="1200" kern="1200" dirty="0"/>
        </a:p>
      </dsp:txBody>
      <dsp:txXfrm>
        <a:off x="0" y="0"/>
        <a:ext cx="6096000" cy="611777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8D14A9-0B13-4636-9209-04AE063455E6}">
      <dsp:nvSpPr>
        <dsp:cNvPr id="0" name=""/>
        <dsp:cNvSpPr/>
      </dsp:nvSpPr>
      <dsp:spPr>
        <a:xfrm>
          <a:off x="0" y="35520"/>
          <a:ext cx="3816424" cy="414176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1) Articoli tecnici</a:t>
          </a:r>
          <a:endParaRPr lang="it-IT" sz="15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35520"/>
        <a:ext cx="3816424" cy="414176"/>
      </dsp:txXfrm>
    </dsp:sp>
    <dsp:sp modelId="{482B4649-B739-48BC-9A3F-429EA85ED18B}">
      <dsp:nvSpPr>
        <dsp:cNvPr id="0" name=""/>
        <dsp:cNvSpPr/>
      </dsp:nvSpPr>
      <dsp:spPr>
        <a:xfrm>
          <a:off x="0" y="567777"/>
          <a:ext cx="3816424" cy="51425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2) Visite guidate</a:t>
          </a:r>
        </a:p>
      </dsp:txBody>
      <dsp:txXfrm>
        <a:off x="0" y="567777"/>
        <a:ext cx="3816424" cy="514253"/>
      </dsp:txXfrm>
    </dsp:sp>
    <dsp:sp modelId="{B3389166-82E9-4067-A5B4-DE426B0760C7}">
      <dsp:nvSpPr>
        <dsp:cNvPr id="0" name=""/>
        <dsp:cNvSpPr/>
      </dsp:nvSpPr>
      <dsp:spPr>
        <a:xfrm>
          <a:off x="0" y="1200111"/>
          <a:ext cx="3816424" cy="51425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3) Incontri tecnici</a:t>
          </a:r>
        </a:p>
      </dsp:txBody>
      <dsp:txXfrm>
        <a:off x="0" y="1200111"/>
        <a:ext cx="3816424" cy="514253"/>
      </dsp:txXfrm>
    </dsp:sp>
    <dsp:sp modelId="{25A43BD2-A75D-4B40-97CC-57593F6549CA}">
      <dsp:nvSpPr>
        <dsp:cNvPr id="0" name=""/>
        <dsp:cNvSpPr/>
      </dsp:nvSpPr>
      <dsp:spPr>
        <a:xfrm>
          <a:off x="0" y="1832445"/>
          <a:ext cx="3816424" cy="51425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4) Portale CRPV</a:t>
          </a:r>
        </a:p>
      </dsp:txBody>
      <dsp:txXfrm>
        <a:off x="0" y="1832445"/>
        <a:ext cx="3816424" cy="514253"/>
      </dsp:txXfrm>
    </dsp:sp>
    <dsp:sp modelId="{CC51A951-EEE1-4963-8D9A-E53E9E6A8062}">
      <dsp:nvSpPr>
        <dsp:cNvPr id="0" name=""/>
        <dsp:cNvSpPr/>
      </dsp:nvSpPr>
      <dsp:spPr>
        <a:xfrm>
          <a:off x="0" y="2491689"/>
          <a:ext cx="3816424" cy="51425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5) Audiovisivi</a:t>
          </a:r>
        </a:p>
      </dsp:txBody>
      <dsp:txXfrm>
        <a:off x="0" y="2491689"/>
        <a:ext cx="3816424" cy="514253"/>
      </dsp:txXfrm>
    </dsp:sp>
    <dsp:sp modelId="{5C842645-FA81-472A-9D41-57BB40AF39BB}">
      <dsp:nvSpPr>
        <dsp:cNvPr id="0" name=""/>
        <dsp:cNvSpPr/>
      </dsp:nvSpPr>
      <dsp:spPr>
        <a:xfrm>
          <a:off x="0" y="3097112"/>
          <a:ext cx="3816424" cy="51425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6) Campus </a:t>
          </a:r>
          <a:r>
            <a:rPr lang="it-IT" sz="1500" b="0" kern="1200" dirty="0" err="1" smtClean="0">
              <a:solidFill>
                <a:schemeClr val="tx1"/>
              </a:solidFill>
              <a:latin typeface="Century Schoolbook" pitchFamily="18" charset="0"/>
            </a:rPr>
            <a:t>cloud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focus</a:t>
          </a:r>
        </a:p>
      </dsp:txBody>
      <dsp:txXfrm>
        <a:off x="0" y="3097112"/>
        <a:ext cx="3816424" cy="514253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4FDD50-309F-44E1-962F-26F32059EA57}">
      <dsp:nvSpPr>
        <dsp:cNvPr id="0" name=""/>
        <dsp:cNvSpPr/>
      </dsp:nvSpPr>
      <dsp:spPr>
        <a:xfrm>
          <a:off x="0" y="30113"/>
          <a:ext cx="6096000" cy="8985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Trasferimento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diretto di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tecnologie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armonizzabili con i tempi e le modalità produttive delle cantine</a:t>
          </a:r>
          <a:endParaRPr lang="it-IT" sz="15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30113"/>
        <a:ext cx="6096000" cy="898560"/>
      </dsp:txXfrm>
    </dsp:sp>
    <dsp:sp modelId="{BFBE66AD-FCEE-4AD1-8D11-7C9BEC5A3BB6}">
      <dsp:nvSpPr>
        <dsp:cNvPr id="0" name=""/>
        <dsp:cNvSpPr/>
      </dsp:nvSpPr>
      <dsp:spPr>
        <a:xfrm>
          <a:off x="0" y="1064319"/>
          <a:ext cx="6096000" cy="8985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Formazione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del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personale aziendale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in merito all’adozione dei protocolli operativi e dei parametri utili al controllo di qualità dei prodotti finiti</a:t>
          </a:r>
          <a:endParaRPr lang="it-IT" sz="15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064319"/>
        <a:ext cx="6096000" cy="898560"/>
      </dsp:txXfrm>
    </dsp:sp>
    <dsp:sp modelId="{3493AC1E-56EA-4FDD-85D0-7C09989EF29B}">
      <dsp:nvSpPr>
        <dsp:cNvPr id="0" name=""/>
        <dsp:cNvSpPr/>
      </dsp:nvSpPr>
      <dsp:spPr>
        <a:xfrm>
          <a:off x="0" y="2101120"/>
          <a:ext cx="6096000" cy="8985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Miglioramento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del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livello qualitativo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della produzione, con particolare riferimento al prodotto finito</a:t>
          </a:r>
          <a:endParaRPr lang="it-IT" sz="15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101120"/>
        <a:ext cx="6096000" cy="898560"/>
      </dsp:txXfrm>
    </dsp:sp>
    <dsp:sp modelId="{07A75D7D-3F0D-46BD-8631-DD958BFFC368}">
      <dsp:nvSpPr>
        <dsp:cNvPr id="0" name=""/>
        <dsp:cNvSpPr/>
      </dsp:nvSpPr>
      <dsp:spPr>
        <a:xfrm>
          <a:off x="0" y="3137920"/>
          <a:ext cx="6096000" cy="8985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Contribuzione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allo 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sviluppo tecnologico 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nel settore enologico regionale con ricadute positive sul reddito e sull’occupazione</a:t>
          </a:r>
          <a:endParaRPr lang="it-IT" sz="15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3137920"/>
        <a:ext cx="6096000" cy="8985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3415120" y="-771907"/>
          <a:ext cx="4737130" cy="6280953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della </a:t>
          </a:r>
          <a:r>
            <a:rPr lang="it-IT" sz="1500" b="1" kern="1200" dirty="0" smtClean="0">
              <a:latin typeface="Century Schoolbook" pitchFamily="18" charset="0"/>
            </a:rPr>
            <a:t>SUSCETTIBILITÀ</a:t>
          </a:r>
          <a:r>
            <a:rPr lang="it-IT" sz="1500" kern="1200" dirty="0" smtClean="0">
              <a:latin typeface="Century Schoolbook" pitchFamily="18" charset="0"/>
            </a:rPr>
            <a:t> delle viti agli </a:t>
          </a:r>
          <a:r>
            <a:rPr lang="it-IT" sz="1500" b="1" kern="1200" dirty="0" smtClean="0">
              <a:latin typeface="Century Schoolbook" pitchFamily="18" charset="0"/>
            </a:rPr>
            <a:t>STRESS ABIOTICI</a:t>
          </a:r>
          <a:r>
            <a:rPr lang="it-IT" sz="1500" kern="1200" dirty="0" smtClean="0">
              <a:latin typeface="Century Schoolbook" pitchFamily="18" charset="0"/>
            </a:rPr>
            <a:t> (elevate temperature, radiazione luminosa e siccità estive);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dei </a:t>
          </a:r>
          <a:r>
            <a:rPr lang="it-IT" sz="1500" b="1" kern="1200" dirty="0" smtClean="0">
              <a:latin typeface="Century Schoolbook" pitchFamily="18" charset="0"/>
            </a:rPr>
            <a:t>FENOMENI </a:t>
          </a:r>
          <a:r>
            <a:rPr lang="it-IT" sz="1500" b="1" kern="1200" dirty="0" err="1" smtClean="0">
              <a:latin typeface="Century Schoolbook" pitchFamily="18" charset="0"/>
            </a:rPr>
            <a:t>DI</a:t>
          </a:r>
          <a:r>
            <a:rPr lang="it-IT" sz="1500" b="1" kern="1200" dirty="0" smtClean="0">
              <a:latin typeface="Century Schoolbook" pitchFamily="18" charset="0"/>
            </a:rPr>
            <a:t> DISACCOPPIAMENTO</a:t>
          </a:r>
          <a:r>
            <a:rPr lang="it-IT" sz="1500" kern="1200" dirty="0" smtClean="0">
              <a:latin typeface="Century Schoolbook" pitchFamily="18" charset="0"/>
            </a:rPr>
            <a:t> tra </a:t>
          </a:r>
          <a:r>
            <a:rPr lang="it-IT" sz="1500" b="1" kern="1200" dirty="0" smtClean="0">
              <a:latin typeface="Century Schoolbook" pitchFamily="18" charset="0"/>
            </a:rPr>
            <a:t>MATURITÀ TECNOLOGICA</a:t>
          </a:r>
          <a:r>
            <a:rPr lang="it-IT" sz="1500" kern="1200" dirty="0" smtClean="0">
              <a:latin typeface="Century Schoolbook" pitchFamily="18" charset="0"/>
            </a:rPr>
            <a:t> e </a:t>
          </a:r>
          <a:r>
            <a:rPr lang="it-IT" sz="1500" b="1" kern="1200" dirty="0" smtClean="0">
              <a:latin typeface="Century Schoolbook" pitchFamily="18" charset="0"/>
            </a:rPr>
            <a:t>FENOLOGICA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della </a:t>
          </a:r>
          <a:r>
            <a:rPr lang="it-IT" sz="1500" b="1" kern="1200" dirty="0" smtClean="0">
              <a:latin typeface="Century Schoolbook" pitchFamily="18" charset="0"/>
            </a:rPr>
            <a:t>SUSCETTIBILITÀ</a:t>
          </a:r>
          <a:r>
            <a:rPr lang="it-IT" sz="1500" kern="1200" dirty="0" smtClean="0">
              <a:latin typeface="Century Schoolbook" pitchFamily="18" charset="0"/>
            </a:rPr>
            <a:t> a </a:t>
          </a:r>
          <a:r>
            <a:rPr lang="it-IT" sz="1500" b="1" kern="1200" dirty="0" smtClean="0">
              <a:latin typeface="Century Schoolbook" pitchFamily="18" charset="0"/>
            </a:rPr>
            <a:t>PATOGENI</a:t>
          </a:r>
          <a:r>
            <a:rPr lang="it-IT" sz="1500" kern="1200" dirty="0" smtClean="0">
              <a:latin typeface="Century Schoolbook" pitchFamily="18" charset="0"/>
            </a:rPr>
            <a:t> o </a:t>
          </a:r>
          <a:r>
            <a:rPr lang="it-IT" sz="1500" b="1" kern="1200" dirty="0" smtClean="0">
              <a:latin typeface="Century Schoolbook" pitchFamily="18" charset="0"/>
            </a:rPr>
            <a:t>INSETTI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MIGLIORAMENTO</a:t>
          </a:r>
          <a:r>
            <a:rPr lang="it-IT" sz="1500" kern="1200" dirty="0" smtClean="0">
              <a:latin typeface="Century Schoolbook" pitchFamily="18" charset="0"/>
            </a:rPr>
            <a:t> della </a:t>
          </a:r>
          <a:r>
            <a:rPr lang="it-IT" sz="1500" b="1" kern="1200" dirty="0" smtClean="0">
              <a:latin typeface="Century Schoolbook" pitchFamily="18" charset="0"/>
            </a:rPr>
            <a:t>QUALITÀ</a:t>
          </a:r>
          <a:r>
            <a:rPr lang="it-IT" sz="1500" kern="1200" dirty="0" smtClean="0">
              <a:latin typeface="Century Schoolbook" pitchFamily="18" charset="0"/>
            </a:rPr>
            <a:t> delle </a:t>
          </a:r>
          <a:r>
            <a:rPr lang="it-IT" sz="1500" b="1" kern="1200" dirty="0" smtClean="0">
              <a:latin typeface="Century Schoolbook" pitchFamily="18" charset="0"/>
            </a:rPr>
            <a:t>UVE</a:t>
          </a:r>
          <a:r>
            <a:rPr lang="it-IT" sz="1500" kern="1200" dirty="0" smtClean="0">
              <a:latin typeface="Century Schoolbook" pitchFamily="18" charset="0"/>
            </a:rPr>
            <a:t> e del </a:t>
          </a:r>
          <a:r>
            <a:rPr lang="it-IT" sz="1500" b="1" kern="1200" dirty="0" smtClean="0">
              <a:latin typeface="Century Schoolbook" pitchFamily="18" charset="0"/>
            </a:rPr>
            <a:t>VINO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delle </a:t>
          </a:r>
          <a:r>
            <a:rPr lang="it-IT" sz="1500" b="1" kern="1200" dirty="0" smtClean="0">
              <a:latin typeface="Century Schoolbook" pitchFamily="18" charset="0"/>
            </a:rPr>
            <a:t>ANOMALIE </a:t>
          </a:r>
          <a:r>
            <a:rPr lang="it-IT" sz="1500" b="1" kern="1200" dirty="0" err="1" smtClean="0">
              <a:latin typeface="Century Schoolbook" pitchFamily="18" charset="0"/>
            </a:rPr>
            <a:t>DI</a:t>
          </a:r>
          <a:r>
            <a:rPr lang="it-IT" sz="1500" b="1" kern="1200" dirty="0" smtClean="0">
              <a:latin typeface="Century Schoolbook" pitchFamily="18" charset="0"/>
            </a:rPr>
            <a:t> MATURAZIONE</a:t>
          </a:r>
          <a:r>
            <a:rPr lang="it-IT" sz="1500" kern="1200" dirty="0" smtClean="0">
              <a:latin typeface="Century Schoolbook" pitchFamily="18" charset="0"/>
            </a:rPr>
            <a:t> della bacca (scottature da sole, avvizzimento della bacca, disidratazione della bacca, disseccamento del rachide);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del rilascio di </a:t>
          </a:r>
          <a:r>
            <a:rPr lang="it-IT" sz="1500" b="1" kern="1200" dirty="0" smtClean="0">
              <a:latin typeface="Century Schoolbook" pitchFamily="18" charset="0"/>
            </a:rPr>
            <a:t>SOSTANZE INQUINANTI</a:t>
          </a:r>
          <a:r>
            <a:rPr lang="it-IT" sz="1500" kern="1200" dirty="0" smtClean="0">
              <a:latin typeface="Century Schoolbook" pitchFamily="18" charset="0"/>
            </a:rPr>
            <a:t> e miglioramento della qualità dell’acqua e del suolo;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di </a:t>
          </a:r>
          <a:r>
            <a:rPr lang="it-IT" sz="1500" b="1" kern="1200" dirty="0" smtClean="0">
              <a:latin typeface="Century Schoolbook" pitchFamily="18" charset="0"/>
            </a:rPr>
            <a:t>pesticidi</a:t>
          </a:r>
          <a:r>
            <a:rPr lang="it-IT" sz="1500" kern="1200" dirty="0" smtClean="0">
              <a:latin typeface="Century Schoolbook" pitchFamily="18" charset="0"/>
            </a:rPr>
            <a:t> (rame e zolfo), della </a:t>
          </a:r>
          <a:r>
            <a:rPr lang="it-IT" sz="1500" b="1" kern="1200" dirty="0" smtClean="0">
              <a:latin typeface="Century Schoolbook" pitchFamily="18" charset="0"/>
            </a:rPr>
            <a:t>manodopera</a:t>
          </a:r>
          <a:r>
            <a:rPr lang="it-IT" sz="1500" kern="1200" dirty="0" smtClean="0">
              <a:latin typeface="Century Schoolbook" pitchFamily="18" charset="0"/>
            </a:rPr>
            <a:t> impiegata, della </a:t>
          </a:r>
          <a:r>
            <a:rPr lang="it-IT" sz="1500" b="1" kern="1200" dirty="0" smtClean="0">
              <a:latin typeface="Century Schoolbook" pitchFamily="18" charset="0"/>
            </a:rPr>
            <a:t>compattazione</a:t>
          </a:r>
          <a:r>
            <a:rPr lang="it-IT" sz="1500" kern="1200" dirty="0" smtClean="0">
              <a:latin typeface="Century Schoolbook" pitchFamily="18" charset="0"/>
            </a:rPr>
            <a:t> del </a:t>
          </a:r>
          <a:r>
            <a:rPr lang="it-IT" sz="1500" b="1" kern="1200" dirty="0" smtClean="0">
              <a:latin typeface="Century Schoolbook" pitchFamily="18" charset="0"/>
            </a:rPr>
            <a:t>suolo</a:t>
          </a:r>
          <a:r>
            <a:rPr lang="it-IT" sz="1500" kern="1200" dirty="0" smtClean="0">
              <a:latin typeface="Century Schoolbook" pitchFamily="18" charset="0"/>
            </a:rPr>
            <a:t>, di </a:t>
          </a:r>
          <a:r>
            <a:rPr lang="it-IT" sz="1500" b="1" kern="1200" dirty="0" err="1" smtClean="0">
              <a:latin typeface="Century Schoolbook" pitchFamily="18" charset="0"/>
            </a:rPr>
            <a:t>ruscellamento</a:t>
          </a:r>
          <a:r>
            <a:rPr lang="it-IT" sz="1500" b="1" kern="1200" dirty="0" smtClean="0">
              <a:latin typeface="Century Schoolbook" pitchFamily="18" charset="0"/>
            </a:rPr>
            <a:t> </a:t>
          </a:r>
          <a:r>
            <a:rPr lang="it-IT" sz="1500" kern="1200" dirty="0" smtClean="0">
              <a:latin typeface="Century Schoolbook" pitchFamily="18" charset="0"/>
            </a:rPr>
            <a:t>ed </a:t>
          </a:r>
          <a:r>
            <a:rPr lang="it-IT" sz="1500" b="1" kern="1200" dirty="0" smtClean="0">
              <a:latin typeface="Century Schoolbook" pitchFamily="18" charset="0"/>
            </a:rPr>
            <a:t>erosione</a:t>
          </a:r>
          <a:r>
            <a:rPr lang="it-IT" sz="1500" kern="1200" dirty="0" smtClean="0">
              <a:latin typeface="Century Schoolbook" pitchFamily="18" charset="0"/>
            </a:rPr>
            <a:t>, della </a:t>
          </a:r>
          <a:r>
            <a:rPr lang="it-IT" sz="1500" b="1" kern="1200" dirty="0" smtClean="0">
              <a:latin typeface="Century Schoolbook" pitchFamily="18" charset="0"/>
            </a:rPr>
            <a:t>lisciviazione</a:t>
          </a:r>
          <a:r>
            <a:rPr lang="it-IT" sz="1500" kern="1200" dirty="0" smtClean="0">
              <a:latin typeface="Century Schoolbook" pitchFamily="18" charset="0"/>
            </a:rPr>
            <a:t> in falda di </a:t>
          </a:r>
          <a:r>
            <a:rPr lang="it-IT" sz="1500" b="1" kern="1200" dirty="0" smtClean="0">
              <a:latin typeface="Century Schoolbook" pitchFamily="18" charset="0"/>
            </a:rPr>
            <a:t>antiparassitari</a:t>
          </a:r>
          <a:r>
            <a:rPr lang="it-IT" sz="1500" kern="1200" dirty="0" smtClean="0">
              <a:latin typeface="Century Schoolbook" pitchFamily="18" charset="0"/>
            </a:rPr>
            <a:t> e </a:t>
          </a:r>
          <a:r>
            <a:rPr lang="it-IT" sz="1500" b="1" kern="1200" dirty="0" smtClean="0">
              <a:latin typeface="Century Schoolbook" pitchFamily="18" charset="0"/>
            </a:rPr>
            <a:t>fertilizzanti</a:t>
          </a:r>
          <a:r>
            <a:rPr lang="it-IT" sz="1500" kern="1200" dirty="0" smtClean="0">
              <a:latin typeface="Century Schoolbook" pitchFamily="18" charset="0"/>
            </a:rPr>
            <a:t>, dell’</a:t>
          </a:r>
          <a:r>
            <a:rPr lang="it-IT" sz="1500" b="1" kern="1200" dirty="0" smtClean="0">
              <a:latin typeface="Century Schoolbook" pitchFamily="18" charset="0"/>
            </a:rPr>
            <a:t>impiego</a:t>
          </a:r>
          <a:r>
            <a:rPr lang="it-IT" sz="1500" kern="1200" dirty="0" smtClean="0">
              <a:latin typeface="Century Schoolbook" pitchFamily="18" charset="0"/>
            </a:rPr>
            <a:t> di trattrici e </a:t>
          </a:r>
          <a:r>
            <a:rPr lang="it-IT" sz="1500" b="1" kern="1200" dirty="0" smtClean="0">
              <a:latin typeface="Century Schoolbook" pitchFamily="18" charset="0"/>
            </a:rPr>
            <a:t>macchine agricole</a:t>
          </a:r>
          <a:r>
            <a:rPr lang="it-IT" sz="1500" kern="1200" dirty="0" smtClean="0">
              <a:latin typeface="Century Schoolbook" pitchFamily="18" charset="0"/>
            </a:rPr>
            <a:t>, del </a:t>
          </a:r>
          <a:r>
            <a:rPr lang="it-IT" sz="1500" b="1" kern="1200" dirty="0" smtClean="0">
              <a:latin typeface="Century Schoolbook" pitchFamily="18" charset="0"/>
            </a:rPr>
            <a:t>controllo</a:t>
          </a:r>
          <a:r>
            <a:rPr lang="it-IT" sz="1500" kern="1200" dirty="0" smtClean="0">
              <a:latin typeface="Century Schoolbook" pitchFamily="18" charset="0"/>
            </a:rPr>
            <a:t> della </a:t>
          </a:r>
          <a:r>
            <a:rPr lang="it-IT" sz="1500" b="1" kern="1200" dirty="0" smtClean="0">
              <a:latin typeface="Century Schoolbook" pitchFamily="18" charset="0"/>
            </a:rPr>
            <a:t>vigoria</a:t>
          </a:r>
          <a:r>
            <a:rPr lang="it-IT" sz="1500" kern="1200" dirty="0" smtClean="0">
              <a:latin typeface="Century Schoolbook" pitchFamily="18" charset="0"/>
            </a:rPr>
            <a:t>, di </a:t>
          </a:r>
          <a:r>
            <a:rPr lang="it-IT" sz="1500" b="1" kern="1200" dirty="0" smtClean="0">
              <a:latin typeface="Century Schoolbook" pitchFamily="18" charset="0"/>
            </a:rPr>
            <a:t>traspirazione</a:t>
          </a:r>
          <a:r>
            <a:rPr lang="it-IT" sz="1500" kern="1200" dirty="0" smtClean="0">
              <a:latin typeface="Century Schoolbook" pitchFamily="18" charset="0"/>
            </a:rPr>
            <a:t> ed </a:t>
          </a:r>
          <a:r>
            <a:rPr lang="it-IT" sz="1500" b="1" kern="1200" dirty="0" smtClean="0">
              <a:latin typeface="Century Schoolbook" pitchFamily="18" charset="0"/>
            </a:rPr>
            <a:t>evaporazione</a:t>
          </a:r>
          <a:r>
            <a:rPr lang="it-IT" sz="1500" kern="1200" dirty="0" smtClean="0">
              <a:latin typeface="Century Schoolbook" pitchFamily="18" charset="0"/>
            </a:rPr>
            <a:t> e dei </a:t>
          </a:r>
          <a:r>
            <a:rPr lang="it-IT" sz="1500" b="1" kern="1200" dirty="0" smtClean="0">
              <a:latin typeface="Century Schoolbook" pitchFamily="18" charset="0"/>
            </a:rPr>
            <a:t>volumi irrigui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</dsp:txBody>
      <dsp:txXfrm rot="5400000">
        <a:off x="3415120" y="-771907"/>
        <a:ext cx="4737130" cy="6280953"/>
      </dsp:txXfrm>
    </dsp:sp>
    <dsp:sp modelId="{4C7D5395-6201-4F66-9C38-5B966A083CB8}">
      <dsp:nvSpPr>
        <dsp:cNvPr id="0" name=""/>
        <dsp:cNvSpPr/>
      </dsp:nvSpPr>
      <dsp:spPr>
        <a:xfrm>
          <a:off x="0" y="1853671"/>
          <a:ext cx="2637653" cy="1114601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  <a:latin typeface="Century Schoolbook" pitchFamily="18" charset="0"/>
            </a:rPr>
            <a:t>In ambito viticolo</a:t>
          </a:r>
          <a:endParaRPr lang="it-IT" sz="24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853671"/>
        <a:ext cx="2637653" cy="1114601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2D03A2-96EB-4C9F-BDDF-D8E5A2167875}">
      <dsp:nvSpPr>
        <dsp:cNvPr id="0" name=""/>
        <dsp:cNvSpPr/>
      </dsp:nvSpPr>
      <dsp:spPr>
        <a:xfrm rot="5400000">
          <a:off x="4561152" y="-1653523"/>
          <a:ext cx="1258367" cy="4885022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err="1" smtClean="0">
              <a:solidFill>
                <a:schemeClr val="tx1"/>
              </a:solidFill>
              <a:latin typeface="Century Schoolbook" pitchFamily="18" charset="0"/>
            </a:rPr>
            <a:t>DOTT</a:t>
          </a: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. GIOVANNI NIGRO </a:t>
          </a: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(CRPV, Centro Ricerche Produzioni Vegetali)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</dsp:txBody>
      <dsp:txXfrm rot="5400000">
        <a:off x="4561152" y="-1653523"/>
        <a:ext cx="1258367" cy="4885022"/>
      </dsp:txXfrm>
    </dsp:sp>
    <dsp:sp modelId="{7508D6ED-E9F7-4F9B-8FCC-47018F128A4F}">
      <dsp:nvSpPr>
        <dsp:cNvPr id="0" name=""/>
        <dsp:cNvSpPr/>
      </dsp:nvSpPr>
      <dsp:spPr>
        <a:xfrm>
          <a:off x="0" y="2508"/>
          <a:ext cx="2747825" cy="1572959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Responsabile del piano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508"/>
        <a:ext cx="2747825" cy="1572959"/>
      </dsp:txXfrm>
    </dsp:sp>
    <dsp:sp modelId="{B07BFA7F-79B4-4030-9118-5296DB5FF226}">
      <dsp:nvSpPr>
        <dsp:cNvPr id="0" name=""/>
        <dsp:cNvSpPr/>
      </dsp:nvSpPr>
      <dsp:spPr>
        <a:xfrm rot="5400000">
          <a:off x="4561152" y="-1915"/>
          <a:ext cx="1258367" cy="4885022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PROF. ADAMO DOMENICO ROMBOLÀ </a:t>
          </a: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(UNIBO) per la </a:t>
          </a:r>
          <a:r>
            <a:rPr lang="it-IT" sz="1500" i="1" kern="1200" dirty="0" smtClean="0">
              <a:solidFill>
                <a:schemeClr val="tx1"/>
              </a:solidFill>
              <a:latin typeface="Century Schoolbook" pitchFamily="18" charset="0"/>
            </a:rPr>
            <a:t>sez. viticola</a:t>
          </a:r>
          <a:endParaRPr lang="it-IT" sz="1500" i="1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PROF. ANDREA VERSARI</a:t>
          </a: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 (UNIBO) per la </a:t>
          </a:r>
          <a:r>
            <a:rPr lang="it-IT" sz="1500" i="1" kern="1200" dirty="0" smtClean="0">
              <a:solidFill>
                <a:schemeClr val="tx1"/>
              </a:solidFill>
              <a:latin typeface="Century Schoolbook" pitchFamily="18" charset="0"/>
            </a:rPr>
            <a:t>sez. enologica</a:t>
          </a:r>
          <a:endParaRPr lang="it-IT" sz="1500" i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 rot="5400000">
        <a:off x="4561152" y="-1915"/>
        <a:ext cx="1258367" cy="4885022"/>
      </dsp:txXfrm>
    </dsp:sp>
    <dsp:sp modelId="{D9A51B64-73A4-437F-869F-DEA515518A51}">
      <dsp:nvSpPr>
        <dsp:cNvPr id="0" name=""/>
        <dsp:cNvSpPr/>
      </dsp:nvSpPr>
      <dsp:spPr>
        <a:xfrm>
          <a:off x="0" y="1654115"/>
          <a:ext cx="2747825" cy="1572959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Responsabile scientifico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654115"/>
        <a:ext cx="2747825" cy="1572959"/>
      </dsp:txXfrm>
    </dsp:sp>
    <dsp:sp modelId="{A8CB5172-5452-4C64-A39C-51D90C080C5A}">
      <dsp:nvSpPr>
        <dsp:cNvPr id="0" name=""/>
        <dsp:cNvSpPr/>
      </dsp:nvSpPr>
      <dsp:spPr>
        <a:xfrm rot="5400000">
          <a:off x="4067075" y="1983789"/>
          <a:ext cx="2236384" cy="4880252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ASTRA innovazione e sviluppo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Gruppo Cantine Riunite &amp; </a:t>
          </a:r>
          <a:r>
            <a:rPr lang="it-IT" sz="1500" kern="1200" dirty="0" err="1" smtClean="0">
              <a:solidFill>
                <a:schemeClr val="tx1"/>
              </a:solidFill>
              <a:latin typeface="Century Schoolbook" pitchFamily="18" charset="0"/>
            </a:rPr>
            <a:t>CIV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Gruppo CEVICO 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Cantina sociale di San Martino in Rio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Azienda agricola “Mora William”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Azienda agricola “Gianni Pezzi”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UNIBO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UCSC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UNIMORE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</dsp:txBody>
      <dsp:txXfrm rot="5400000">
        <a:off x="4067075" y="1983789"/>
        <a:ext cx="2236384" cy="4880252"/>
      </dsp:txXfrm>
    </dsp:sp>
    <dsp:sp modelId="{0A6145F6-6517-4F42-9890-35CB0B1E52EC}">
      <dsp:nvSpPr>
        <dsp:cNvPr id="0" name=""/>
        <dsp:cNvSpPr/>
      </dsp:nvSpPr>
      <dsp:spPr>
        <a:xfrm>
          <a:off x="0" y="3637435"/>
          <a:ext cx="2745141" cy="1572959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>
              <a:solidFill>
                <a:schemeClr val="tx1"/>
              </a:solidFill>
              <a:latin typeface="Century Schoolbook" pitchFamily="18" charset="0"/>
            </a:rPr>
            <a:t>Unità operative coinvolte</a:t>
          </a:r>
          <a:endParaRPr lang="it-IT" sz="150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3637435"/>
        <a:ext cx="2745141" cy="157295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3415120" y="-771907"/>
          <a:ext cx="4737130" cy="6280953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Possibilità di </a:t>
          </a:r>
          <a:r>
            <a:rPr lang="it-IT" sz="1500" b="1" kern="1200" dirty="0" smtClean="0">
              <a:latin typeface="Century Schoolbook" pitchFamily="18" charset="0"/>
            </a:rPr>
            <a:t>VENDEMMIA</a:t>
          </a:r>
          <a:r>
            <a:rPr lang="it-IT" sz="1500" kern="1200" dirty="0" smtClean="0">
              <a:latin typeface="Century Schoolbook" pitchFamily="18" charset="0"/>
            </a:rPr>
            <a:t> con </a:t>
          </a:r>
          <a:r>
            <a:rPr lang="it-IT" sz="1500" b="1" kern="1200" dirty="0" smtClean="0">
              <a:latin typeface="Century Schoolbook" pitchFamily="18" charset="0"/>
            </a:rPr>
            <a:t>CLIMI MOLTO CALDI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dei rischi di </a:t>
          </a:r>
          <a:r>
            <a:rPr lang="it-IT" sz="1500" b="1" kern="1200" dirty="0" smtClean="0">
              <a:latin typeface="Century Schoolbook" pitchFamily="18" charset="0"/>
            </a:rPr>
            <a:t>FERMENTAZIONE INDESIDERATA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Migliore </a:t>
          </a:r>
          <a:r>
            <a:rPr lang="it-IT" sz="1500" b="1" kern="1200" dirty="0" smtClean="0">
              <a:latin typeface="Century Schoolbook" pitchFamily="18" charset="0"/>
            </a:rPr>
            <a:t>ESTRAZIONE AROMATICA </a:t>
          </a:r>
          <a:r>
            <a:rPr lang="it-IT" sz="1500" kern="1200" dirty="0" smtClean="0">
              <a:latin typeface="Century Schoolbook" pitchFamily="18" charset="0"/>
            </a:rPr>
            <a:t>del mosto;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PROTEZIONE</a:t>
          </a:r>
          <a:r>
            <a:rPr lang="it-IT" sz="1500" kern="1200" dirty="0" smtClean="0">
              <a:latin typeface="Century Schoolbook" pitchFamily="18" charset="0"/>
            </a:rPr>
            <a:t> contro l’</a:t>
          </a:r>
          <a:r>
            <a:rPr lang="it-IT" sz="1500" b="1" kern="1200" dirty="0" smtClean="0">
              <a:latin typeface="Century Schoolbook" pitchFamily="18" charset="0"/>
            </a:rPr>
            <a:t>OSSIDAZIONE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DIMINUZIONE</a:t>
          </a:r>
          <a:r>
            <a:rPr lang="it-IT" sz="1500" kern="1200" dirty="0" smtClean="0">
              <a:latin typeface="Century Schoolbook" pitchFamily="18" charset="0"/>
            </a:rPr>
            <a:t> dell’utilizzo di </a:t>
          </a:r>
          <a:r>
            <a:rPr lang="it-IT" sz="1500" b="1" kern="1200" dirty="0" smtClean="0">
              <a:latin typeface="Century Schoolbook" pitchFamily="18" charset="0"/>
            </a:rPr>
            <a:t>SOLFOROSA</a:t>
          </a:r>
          <a:r>
            <a:rPr lang="it-IT" sz="1500" kern="1200" dirty="0" smtClean="0">
              <a:latin typeface="Century Schoolbook" pitchFamily="18" charset="0"/>
            </a:rPr>
            <a:t>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NESSUN RESIDUO </a:t>
          </a:r>
          <a:r>
            <a:rPr lang="it-IT" sz="1500" kern="1200" dirty="0" smtClean="0">
              <a:latin typeface="Century Schoolbook" pitchFamily="18" charset="0"/>
            </a:rPr>
            <a:t>indesiderato;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MIGLIORAMENTO</a:t>
          </a:r>
          <a:r>
            <a:rPr lang="it-IT" sz="1500" kern="1200" dirty="0" smtClean="0">
              <a:latin typeface="Century Schoolbook" pitchFamily="18" charset="0"/>
            </a:rPr>
            <a:t> delle </a:t>
          </a:r>
          <a:r>
            <a:rPr lang="it-IT" sz="1500" b="1" kern="1200" dirty="0" smtClean="0">
              <a:latin typeface="Century Schoolbook" pitchFamily="18" charset="0"/>
            </a:rPr>
            <a:t>CARATTERISTICHE MERCEOLOGICHE</a:t>
          </a:r>
          <a:r>
            <a:rPr lang="it-IT" sz="1500" kern="1200" dirty="0" smtClean="0">
              <a:latin typeface="Century Schoolbook" pitchFamily="18" charset="0"/>
            </a:rPr>
            <a:t> e </a:t>
          </a:r>
          <a:r>
            <a:rPr lang="it-IT" sz="1500" b="1" kern="1200" dirty="0" smtClean="0">
              <a:latin typeface="Century Schoolbook" pitchFamily="18" charset="0"/>
            </a:rPr>
            <a:t>SENSORIALI </a:t>
          </a:r>
          <a:r>
            <a:rPr lang="it-IT" sz="1500" kern="1200" dirty="0" smtClean="0">
              <a:latin typeface="Century Schoolbook" pitchFamily="18" charset="0"/>
            </a:rPr>
            <a:t>dei vini;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Disponibilità di una </a:t>
          </a:r>
          <a:r>
            <a:rPr lang="it-IT" sz="1500" b="1" kern="1200" dirty="0" smtClean="0">
              <a:latin typeface="Century Schoolbook" pitchFamily="18" charset="0"/>
            </a:rPr>
            <a:t>TECNOLOGIA VERSATILE</a:t>
          </a:r>
          <a:r>
            <a:rPr lang="it-IT" sz="1500" kern="1200" dirty="0" smtClean="0">
              <a:latin typeface="Century Schoolbook" pitchFamily="18" charset="0"/>
            </a:rPr>
            <a:t> con cui è possibile attuare diverse </a:t>
          </a:r>
          <a:r>
            <a:rPr lang="it-IT" sz="1500" b="1" kern="1200" dirty="0" smtClean="0">
              <a:latin typeface="Century Schoolbook" pitchFamily="18" charset="0"/>
            </a:rPr>
            <a:t>LAVORAZIONI</a:t>
          </a:r>
          <a:r>
            <a:rPr lang="it-IT" sz="1500" kern="1200" dirty="0" smtClean="0">
              <a:latin typeface="Century Schoolbook" pitchFamily="18" charset="0"/>
            </a:rPr>
            <a:t> sull’uva;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RISPARMIO ENERGETICO</a:t>
          </a:r>
          <a:r>
            <a:rPr lang="it-IT" sz="1500" kern="1200" dirty="0" smtClean="0">
              <a:latin typeface="Century Schoolbook" pitchFamily="18" charset="0"/>
            </a:rPr>
            <a:t> (non serve più il forte raffreddamento iniziale dei mosti nei tini);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RIDUZIONE</a:t>
          </a:r>
          <a:r>
            <a:rPr lang="it-IT" sz="1500" kern="1200" dirty="0" smtClean="0">
              <a:latin typeface="Century Schoolbook" pitchFamily="18" charset="0"/>
            </a:rPr>
            <a:t> dell’uso di </a:t>
          </a:r>
          <a:r>
            <a:rPr lang="it-IT" sz="1500" b="1" kern="1200" dirty="0" smtClean="0">
              <a:latin typeface="Century Schoolbook" pitchFamily="18" charset="0"/>
            </a:rPr>
            <a:t>ADDITIVI CHIMICI</a:t>
          </a:r>
          <a:r>
            <a:rPr lang="it-IT" sz="1500" kern="1200" dirty="0" smtClean="0">
              <a:latin typeface="Century Schoolbook" pitchFamily="18" charset="0"/>
            </a:rPr>
            <a:t> e </a:t>
          </a:r>
          <a:r>
            <a:rPr lang="it-IT" sz="1500" b="1" kern="1200" dirty="0" smtClean="0">
              <a:latin typeface="Century Schoolbook" pitchFamily="18" charset="0"/>
            </a:rPr>
            <a:t>TRATTAMENTI IN CANTINA</a:t>
          </a:r>
          <a:r>
            <a:rPr lang="it-IT" sz="1500" kern="1200" dirty="0" smtClean="0">
              <a:latin typeface="Century Schoolbook" pitchFamily="18" charset="0"/>
            </a:rPr>
            <a:t> (produzione nel rispetto dell’ambiente);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DIMINUZIONE </a:t>
          </a:r>
          <a:r>
            <a:rPr lang="it-IT" sz="1500" kern="1200" dirty="0" smtClean="0">
              <a:latin typeface="Century Schoolbook" pitchFamily="18" charset="0"/>
            </a:rPr>
            <a:t>degli </a:t>
          </a:r>
          <a:r>
            <a:rPr lang="it-IT" sz="1500" b="1" kern="1200" dirty="0" smtClean="0">
              <a:latin typeface="Century Schoolbook" pitchFamily="18" charset="0"/>
            </a:rPr>
            <a:t>SCARTI </a:t>
          </a:r>
          <a:r>
            <a:rPr lang="it-IT" sz="1500" b="1" kern="1200" dirty="0" err="1" smtClean="0">
              <a:latin typeface="Century Schoolbook" pitchFamily="18" charset="0"/>
            </a:rPr>
            <a:t>DI</a:t>
          </a:r>
          <a:r>
            <a:rPr lang="it-IT" sz="1500" b="1" kern="1200" dirty="0" smtClean="0">
              <a:latin typeface="Century Schoolbook" pitchFamily="18" charset="0"/>
            </a:rPr>
            <a:t> LAVORAZIONE</a:t>
          </a:r>
          <a:r>
            <a:rPr lang="it-IT" sz="1500" kern="1200" dirty="0" smtClean="0">
              <a:latin typeface="Century Schoolbook" pitchFamily="18" charset="0"/>
            </a:rPr>
            <a:t> e conseguente aumento del reddito d’impresa;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Preservare e </a:t>
          </a:r>
          <a:r>
            <a:rPr lang="it-IT" sz="1500" b="1" kern="1200" dirty="0" smtClean="0">
              <a:latin typeface="Century Schoolbook" pitchFamily="18" charset="0"/>
            </a:rPr>
            <a:t>ACCRESCERE</a:t>
          </a:r>
          <a:r>
            <a:rPr lang="it-IT" sz="1500" kern="1200" dirty="0" smtClean="0">
              <a:latin typeface="Century Schoolbook" pitchFamily="18" charset="0"/>
            </a:rPr>
            <a:t> la </a:t>
          </a:r>
          <a:r>
            <a:rPr lang="it-IT" sz="1500" b="1" kern="1200" dirty="0" smtClean="0">
              <a:latin typeface="Century Schoolbook" pitchFamily="18" charset="0"/>
            </a:rPr>
            <a:t>PROFESSIONALITÀ</a:t>
          </a:r>
          <a:r>
            <a:rPr lang="it-IT" sz="1500" kern="1200" dirty="0" smtClean="0">
              <a:latin typeface="Century Schoolbook" pitchFamily="18" charset="0"/>
            </a:rPr>
            <a:t> degli </a:t>
          </a:r>
          <a:r>
            <a:rPr lang="it-IT" sz="1500" b="1" kern="1200" dirty="0" smtClean="0">
              <a:latin typeface="Century Schoolbook" pitchFamily="18" charset="0"/>
            </a:rPr>
            <a:t>OPERATORI</a:t>
          </a:r>
          <a:r>
            <a:rPr lang="it-IT" sz="1500" kern="1200" dirty="0" smtClean="0">
              <a:latin typeface="Century Schoolbook" pitchFamily="18" charset="0"/>
            </a:rPr>
            <a:t> esistenti</a:t>
          </a:r>
          <a:endParaRPr lang="it-IT" sz="1500" kern="1200" dirty="0">
            <a:latin typeface="Century Schoolbook" pitchFamily="18" charset="0"/>
          </a:endParaRPr>
        </a:p>
      </dsp:txBody>
      <dsp:txXfrm rot="5400000">
        <a:off x="3415120" y="-771907"/>
        <a:ext cx="4737130" cy="6280953"/>
      </dsp:txXfrm>
    </dsp:sp>
    <dsp:sp modelId="{4C7D5395-6201-4F66-9C38-5B966A083CB8}">
      <dsp:nvSpPr>
        <dsp:cNvPr id="0" name=""/>
        <dsp:cNvSpPr/>
      </dsp:nvSpPr>
      <dsp:spPr>
        <a:xfrm>
          <a:off x="0" y="1853671"/>
          <a:ext cx="2637653" cy="1114601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  <a:latin typeface="Century Schoolbook" pitchFamily="18" charset="0"/>
            </a:rPr>
            <a:t>In ambito enologico</a:t>
          </a:r>
          <a:endParaRPr lang="it-IT" sz="24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853671"/>
        <a:ext cx="2637653" cy="111460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8D14A9-0B13-4636-9209-04AE063455E6}">
      <dsp:nvSpPr>
        <dsp:cNvPr id="0" name=""/>
        <dsp:cNvSpPr/>
      </dsp:nvSpPr>
      <dsp:spPr>
        <a:xfrm>
          <a:off x="0" y="20593"/>
          <a:ext cx="6357981" cy="646519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1) ESERCIZIO DELLA COOPERAZIONE</a:t>
          </a:r>
          <a:endParaRPr lang="it-IT" sz="15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0593"/>
        <a:ext cx="6357981" cy="646519"/>
      </dsp:txXfrm>
    </dsp:sp>
    <dsp:sp modelId="{482B4649-B739-48BC-9A3F-429EA85ED18B}">
      <dsp:nvSpPr>
        <dsp:cNvPr id="0" name=""/>
        <dsp:cNvSpPr/>
      </dsp:nvSpPr>
      <dsp:spPr>
        <a:xfrm>
          <a:off x="0" y="851432"/>
          <a:ext cx="6357981" cy="802737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2) SPECIFICHE AZIONI LEGATE ALLA REALIZZAZIONE DEL PIANO (AZIONE 1 E 2)</a:t>
          </a:r>
        </a:p>
      </dsp:txBody>
      <dsp:txXfrm>
        <a:off x="0" y="851432"/>
        <a:ext cx="6357981" cy="802737"/>
      </dsp:txXfrm>
    </dsp:sp>
    <dsp:sp modelId="{B3389166-82E9-4067-A5B4-DE426B0760C7}">
      <dsp:nvSpPr>
        <dsp:cNvPr id="0" name=""/>
        <dsp:cNvSpPr/>
      </dsp:nvSpPr>
      <dsp:spPr>
        <a:xfrm>
          <a:off x="0" y="1838490"/>
          <a:ext cx="6357981" cy="802737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3) PIANO </a:t>
          </a:r>
          <a:r>
            <a:rPr lang="it-IT" sz="1500" b="0" kern="1200" dirty="0" err="1" smtClean="0">
              <a:solidFill>
                <a:schemeClr val="tx1"/>
              </a:solidFill>
              <a:latin typeface="Century Schoolbook" pitchFamily="18" charset="0"/>
            </a:rPr>
            <a:t>DI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DIVULGAZIONE E TRASFERIMENTO DEI RISULTATI E IMPLEMENTAZIONE DELLA RETE PEI</a:t>
          </a:r>
        </a:p>
      </dsp:txBody>
      <dsp:txXfrm>
        <a:off x="0" y="1838490"/>
        <a:ext cx="6357981" cy="802737"/>
      </dsp:txXfrm>
    </dsp:sp>
    <dsp:sp modelId="{25A43BD2-A75D-4B40-97CC-57593F6549CA}">
      <dsp:nvSpPr>
        <dsp:cNvPr id="0" name=""/>
        <dsp:cNvSpPr/>
      </dsp:nvSpPr>
      <dsp:spPr>
        <a:xfrm>
          <a:off x="0" y="2825548"/>
          <a:ext cx="6357981" cy="802737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4) ATTIVITÀ </a:t>
          </a:r>
          <a:r>
            <a:rPr lang="it-IT" sz="1500" b="0" kern="1200" dirty="0" err="1" smtClean="0">
              <a:solidFill>
                <a:schemeClr val="tx1"/>
              </a:solidFill>
              <a:latin typeface="Century Schoolbook" pitchFamily="18" charset="0"/>
            </a:rPr>
            <a:t>DI</a:t>
          </a:r>
          <a:r>
            <a:rPr lang="it-IT" sz="1500" b="0" kern="1200" dirty="0" smtClean="0">
              <a:solidFill>
                <a:schemeClr val="tx1"/>
              </a:solidFill>
              <a:latin typeface="Century Schoolbook" pitchFamily="18" charset="0"/>
            </a:rPr>
            <a:t> FORMAZIONE</a:t>
          </a:r>
        </a:p>
      </dsp:txBody>
      <dsp:txXfrm>
        <a:off x="0" y="2825548"/>
        <a:ext cx="6357981" cy="80273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5176305" y="-1513178"/>
          <a:ext cx="1208914" cy="5440718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Applicazione di </a:t>
          </a:r>
          <a:r>
            <a:rPr lang="it-IT" sz="1500" b="1" kern="1200" dirty="0" smtClean="0">
              <a:latin typeface="Century Schoolbook" pitchFamily="18" charset="0"/>
            </a:rPr>
            <a:t>metodologie</a:t>
          </a:r>
          <a:r>
            <a:rPr lang="it-IT" sz="1500" kern="1200" dirty="0" smtClean="0">
              <a:latin typeface="Century Schoolbook" pitchFamily="18" charset="0"/>
            </a:rPr>
            <a:t> e </a:t>
          </a:r>
          <a:r>
            <a:rPr lang="it-IT" sz="1500" b="1" kern="1200" dirty="0" smtClean="0">
              <a:latin typeface="Century Schoolbook" pitchFamily="18" charset="0"/>
            </a:rPr>
            <a:t>tecniche sostenibili </a:t>
          </a:r>
          <a:r>
            <a:rPr lang="it-IT" sz="1500" kern="1200" dirty="0" smtClean="0">
              <a:latin typeface="Century Schoolbook" pitchFamily="18" charset="0"/>
            </a:rPr>
            <a:t>per contrastare il cambiamento climatico in </a:t>
          </a:r>
          <a:r>
            <a:rPr lang="it-IT" sz="1500" b="1" kern="1200" dirty="0" smtClean="0">
              <a:latin typeface="Century Schoolbook" pitchFamily="18" charset="0"/>
            </a:rPr>
            <a:t>viticoltura</a:t>
          </a:r>
          <a:r>
            <a:rPr lang="it-IT" sz="1500" kern="1200" dirty="0" smtClean="0">
              <a:latin typeface="Century Schoolbook" pitchFamily="18" charset="0"/>
            </a:rPr>
            <a:t> – fase di campo</a:t>
          </a:r>
          <a:endParaRPr lang="it-IT" sz="1500" kern="1200" dirty="0">
            <a:latin typeface="Century Schoolbook" pitchFamily="18" charset="0"/>
          </a:endParaRPr>
        </a:p>
      </dsp:txBody>
      <dsp:txXfrm rot="5400000">
        <a:off x="5176305" y="-1513178"/>
        <a:ext cx="1208914" cy="5440718"/>
      </dsp:txXfrm>
    </dsp:sp>
    <dsp:sp modelId="{4C7D5395-6201-4F66-9C38-5B966A083CB8}">
      <dsp:nvSpPr>
        <dsp:cNvPr id="0" name=""/>
        <dsp:cNvSpPr/>
      </dsp:nvSpPr>
      <dsp:spPr>
        <a:xfrm>
          <a:off x="0" y="552358"/>
          <a:ext cx="3060403" cy="1309644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  <a:latin typeface="Century Schoolbook" pitchFamily="18" charset="0"/>
            </a:rPr>
            <a:t>AZIONE 1</a:t>
          </a:r>
          <a:endParaRPr lang="it-IT" sz="24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552358"/>
        <a:ext cx="3060403" cy="1309644"/>
      </dsp:txXfrm>
    </dsp:sp>
    <dsp:sp modelId="{65AC6C3F-89A1-4FC4-A77F-1269411EAC2F}">
      <dsp:nvSpPr>
        <dsp:cNvPr id="0" name=""/>
        <dsp:cNvSpPr/>
      </dsp:nvSpPr>
      <dsp:spPr>
        <a:xfrm rot="5400000">
          <a:off x="5057444" y="67963"/>
          <a:ext cx="1446637" cy="5440718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Attuazione di </a:t>
          </a:r>
          <a:r>
            <a:rPr lang="it-IT" sz="1500" b="1" kern="1200" dirty="0" smtClean="0">
              <a:latin typeface="Century Schoolbook" pitchFamily="18" charset="0"/>
            </a:rPr>
            <a:t>tecniche enologiche innovative</a:t>
          </a:r>
          <a:endParaRPr lang="it-IT" sz="1500" b="1" kern="1200" dirty="0">
            <a:latin typeface="Century Schoolbook" pitchFamily="18" charset="0"/>
          </a:endParaRPr>
        </a:p>
      </dsp:txBody>
      <dsp:txXfrm rot="5400000">
        <a:off x="5057444" y="67963"/>
        <a:ext cx="1446637" cy="5440718"/>
      </dsp:txXfrm>
    </dsp:sp>
    <dsp:sp modelId="{645735CD-1910-4D8A-B607-1224EB7011DB}">
      <dsp:nvSpPr>
        <dsp:cNvPr id="0" name=""/>
        <dsp:cNvSpPr/>
      </dsp:nvSpPr>
      <dsp:spPr>
        <a:xfrm>
          <a:off x="0" y="2077066"/>
          <a:ext cx="3060403" cy="142251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  <a:latin typeface="Century Schoolbook" pitchFamily="18" charset="0"/>
            </a:rPr>
            <a:t>AZIONE 2</a:t>
          </a:r>
          <a:endParaRPr lang="it-IT" sz="24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077066"/>
        <a:ext cx="3060403" cy="142251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5135121" y="-1962113"/>
          <a:ext cx="1291281" cy="5440718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Controllo (gestione aziendale)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Potatura in 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pre-germogliamento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Potatura in fase di 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germogliamento</a:t>
          </a:r>
          <a:endParaRPr lang="it-IT" sz="1300" kern="1200" dirty="0">
            <a:latin typeface="Century Schoolbook" pitchFamily="18" charset="0"/>
          </a:endParaRPr>
        </a:p>
      </dsp:txBody>
      <dsp:txXfrm rot="5400000">
        <a:off x="5135121" y="-1962113"/>
        <a:ext cx="1291281" cy="5440718"/>
      </dsp:txXfrm>
    </dsp:sp>
    <dsp:sp modelId="{4C7D5395-6201-4F66-9C38-5B966A083CB8}">
      <dsp:nvSpPr>
        <dsp:cNvPr id="0" name=""/>
        <dsp:cNvSpPr/>
      </dsp:nvSpPr>
      <dsp:spPr>
        <a:xfrm>
          <a:off x="0" y="263"/>
          <a:ext cx="3060403" cy="1515964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1ª 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prova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POTATURA TARDIVA (Tebano/Ravennate)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3 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tesi</a:t>
          </a:r>
          <a:endParaRPr lang="it-IT" sz="13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263"/>
        <a:ext cx="3060403" cy="1515964"/>
      </dsp:txXfrm>
    </dsp:sp>
    <dsp:sp modelId="{65AC6C3F-89A1-4FC4-A77F-1269411EAC2F}">
      <dsp:nvSpPr>
        <dsp:cNvPr id="0" name=""/>
        <dsp:cNvSpPr/>
      </dsp:nvSpPr>
      <dsp:spPr>
        <a:xfrm rot="5400000">
          <a:off x="5008162" y="-214697"/>
          <a:ext cx="1545201" cy="5440718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Controllo (gestione aziendale)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Cimatura tardiva (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post-invaiatura</a:t>
          </a: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)</a:t>
          </a:r>
          <a:endParaRPr lang="it-IT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Cimatura 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tardiva+defogliazione</a:t>
          </a: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 tardiva modulata (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post-invaiatura</a:t>
          </a: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/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pre-raccolta</a:t>
          </a: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)</a:t>
          </a:r>
          <a:endParaRPr lang="it-IT" sz="1300" kern="1200" dirty="0"/>
        </a:p>
      </dsp:txBody>
      <dsp:txXfrm rot="5400000">
        <a:off x="5008162" y="-214697"/>
        <a:ext cx="1545201" cy="5440718"/>
      </dsp:txXfrm>
    </dsp:sp>
    <dsp:sp modelId="{645735CD-1910-4D8A-B607-1224EB7011DB}">
      <dsp:nvSpPr>
        <dsp:cNvPr id="0" name=""/>
        <dsp:cNvSpPr/>
      </dsp:nvSpPr>
      <dsp:spPr>
        <a:xfrm>
          <a:off x="0" y="1745944"/>
          <a:ext cx="3060403" cy="151943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2ª prova                                 INTERVENTI IN 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VERDE (Riminese)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3 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tesi</a:t>
          </a:r>
          <a:endParaRPr lang="it-IT" sz="13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1745944"/>
        <a:ext cx="3060403" cy="1519433"/>
      </dsp:txXfrm>
    </dsp:sp>
    <dsp:sp modelId="{90025CB3-11BD-4C02-98E3-7C99D15FAE2A}">
      <dsp:nvSpPr>
        <dsp:cNvPr id="0" name=""/>
        <dsp:cNvSpPr/>
      </dsp:nvSpPr>
      <dsp:spPr>
        <a:xfrm rot="5400000">
          <a:off x="5008162" y="1547336"/>
          <a:ext cx="1545201" cy="5440718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Controllo (gestione aziendale)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Applicazione di caolino alla chioma all’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invaiatura</a:t>
          </a:r>
          <a:endParaRPr lang="it-IT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Applicazione di caolino alla chioma all’</a:t>
          </a:r>
          <a:r>
            <a:rPr lang="it-IT" sz="1300" b="0" kern="1200" dirty="0" err="1" smtClean="0">
              <a:solidFill>
                <a:schemeClr val="tx1"/>
              </a:solidFill>
              <a:latin typeface="Century Schoolbook" pitchFamily="18" charset="0"/>
            </a:rPr>
            <a:t>invaiatura</a:t>
          </a:r>
          <a:r>
            <a:rPr lang="it-IT" sz="1300" b="0" kern="1200" dirty="0" smtClean="0">
              <a:solidFill>
                <a:schemeClr val="tx1"/>
              </a:solidFill>
              <a:latin typeface="Century Schoolbook" pitchFamily="18" charset="0"/>
            </a:rPr>
            <a:t> abbinata a defogliazione basale</a:t>
          </a:r>
          <a:endParaRPr lang="it-IT" sz="1300" b="0" kern="1200" dirty="0">
            <a:solidFill>
              <a:schemeClr val="tx1"/>
            </a:solidFill>
            <a:latin typeface="Century Schoolbook" pitchFamily="18" charset="0"/>
          </a:endParaRPr>
        </a:p>
      </dsp:txBody>
      <dsp:txXfrm rot="5400000">
        <a:off x="5008162" y="1547336"/>
        <a:ext cx="1545201" cy="5440718"/>
      </dsp:txXfrm>
    </dsp:sp>
    <dsp:sp modelId="{A084C41F-C8C4-4CE9-9F60-F62EE79E7982}">
      <dsp:nvSpPr>
        <dsp:cNvPr id="0" name=""/>
        <dsp:cNvSpPr/>
      </dsp:nvSpPr>
      <dsp:spPr>
        <a:xfrm>
          <a:off x="0" y="3507978"/>
          <a:ext cx="3060403" cy="151943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3ª prova                  APPLICAZIONE </a:t>
          </a:r>
          <a:r>
            <a:rPr lang="it-IT" sz="1300" b="1" kern="1200" dirty="0" err="1" smtClean="0">
              <a:solidFill>
                <a:schemeClr val="tx1"/>
              </a:solidFill>
              <a:latin typeface="Century Schoolbook" pitchFamily="18" charset="0"/>
            </a:rPr>
            <a:t>DI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 CAOLINO ALLA CHIOMA 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 (Reggiano)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3 </a:t>
          </a:r>
          <a:r>
            <a:rPr lang="it-IT" sz="1300" b="1" kern="1200" dirty="0" smtClean="0">
              <a:solidFill>
                <a:schemeClr val="tx1"/>
              </a:solidFill>
              <a:latin typeface="Century Schoolbook" pitchFamily="18" charset="0"/>
            </a:rPr>
            <a:t>tesi</a:t>
          </a:r>
          <a:endParaRPr lang="it-IT" sz="13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3507978"/>
        <a:ext cx="3060403" cy="151943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3917036" y="-1268265"/>
          <a:ext cx="3744410" cy="6280953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Valutazione del </a:t>
          </a:r>
          <a:r>
            <a:rPr lang="it-IT" sz="1500" b="1" kern="1200" dirty="0" smtClean="0">
              <a:latin typeface="Century Schoolbook" pitchFamily="18" charset="0"/>
            </a:rPr>
            <a:t>carico di gemme </a:t>
          </a:r>
          <a:r>
            <a:rPr lang="it-IT" sz="1500" kern="1200" dirty="0" smtClean="0">
              <a:latin typeface="Century Schoolbook" pitchFamily="18" charset="0"/>
            </a:rPr>
            <a:t>dopo la potatura invernale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Percentuale di </a:t>
          </a:r>
          <a:r>
            <a:rPr lang="it-IT" sz="1500" b="1" kern="1200" dirty="0" err="1" smtClean="0">
              <a:latin typeface="Century Schoolbook" pitchFamily="18" charset="0"/>
            </a:rPr>
            <a:t>germogliamento</a:t>
          </a:r>
          <a:r>
            <a:rPr lang="it-IT" sz="1500" kern="1200" dirty="0" smtClean="0">
              <a:latin typeface="Century Schoolbook" pitchFamily="18" charset="0"/>
            </a:rPr>
            <a:t> e numero di germogli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Fertilità</a:t>
          </a:r>
          <a:r>
            <a:rPr lang="it-IT" sz="1500" kern="1200" dirty="0" smtClean="0">
              <a:latin typeface="Century Schoolbook" pitchFamily="18" charset="0"/>
            </a:rPr>
            <a:t> (numero di grappoli per germoglio)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Superficie fogliare </a:t>
          </a:r>
          <a:r>
            <a:rPr lang="it-IT" sz="1500" kern="1200" dirty="0" smtClean="0">
              <a:latin typeface="Century Schoolbook" pitchFamily="18" charset="0"/>
            </a:rPr>
            <a:t>alla fine della crescita vegetativa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Peso medio degli acini </a:t>
          </a:r>
          <a:r>
            <a:rPr lang="it-IT" sz="1500" kern="1200" dirty="0" smtClean="0">
              <a:latin typeface="Century Schoolbook" pitchFamily="18" charset="0"/>
            </a:rPr>
            <a:t>(periodicamente, a partire dall’</a:t>
          </a:r>
          <a:r>
            <a:rPr lang="it-IT" sz="1500" kern="1200" dirty="0" err="1" smtClean="0">
              <a:latin typeface="Century Schoolbook" pitchFamily="18" charset="0"/>
            </a:rPr>
            <a:t>invaiatura</a:t>
          </a:r>
          <a:r>
            <a:rPr lang="it-IT" sz="1500" kern="1200" dirty="0" smtClean="0">
              <a:latin typeface="Century Schoolbook" pitchFamily="18" charset="0"/>
            </a:rPr>
            <a:t> alla vendemmia)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Peso medio del grappolo</a:t>
          </a:r>
          <a:r>
            <a:rPr lang="it-IT" sz="1500" kern="1200" dirty="0" smtClean="0">
              <a:latin typeface="Century Schoolbook" pitchFamily="18" charset="0"/>
            </a:rPr>
            <a:t>, peso e numero di grappoli per pianta alla raccolta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Peso del </a:t>
          </a:r>
          <a:r>
            <a:rPr lang="it-IT" sz="1500" b="1" kern="1200" dirty="0" smtClean="0">
              <a:latin typeface="Century Schoolbook" pitchFamily="18" charset="0"/>
            </a:rPr>
            <a:t>legno di potatura</a:t>
          </a:r>
          <a:r>
            <a:rPr lang="it-IT" sz="1500" kern="1200" dirty="0" smtClean="0">
              <a:latin typeface="Century Schoolbook" pitchFamily="18" charset="0"/>
            </a:rPr>
            <a:t> per ceppo e </a:t>
          </a:r>
          <a:r>
            <a:rPr lang="it-IT" sz="1500" b="1" kern="1200" dirty="0" smtClean="0">
              <a:latin typeface="Century Schoolbook" pitchFamily="18" charset="0"/>
            </a:rPr>
            <a:t>indice di </a:t>
          </a:r>
          <a:r>
            <a:rPr lang="it-IT" sz="1500" b="1" kern="1200" dirty="0" err="1" smtClean="0">
              <a:latin typeface="Century Schoolbook" pitchFamily="18" charset="0"/>
            </a:rPr>
            <a:t>Ravaz</a:t>
          </a:r>
          <a:endParaRPr lang="it-IT" sz="1500" b="1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latin typeface="Century Schoolbook" pitchFamily="18" charset="0"/>
            </a:rPr>
            <a:t>Stato nutrizionale</a:t>
          </a:r>
          <a:r>
            <a:rPr lang="it-IT" sz="1500" kern="1200" dirty="0" smtClean="0">
              <a:latin typeface="Century Schoolbook" pitchFamily="18" charset="0"/>
            </a:rPr>
            <a:t> delle viti (</a:t>
          </a:r>
          <a:r>
            <a:rPr lang="it-IT" sz="1500" i="1" kern="1200" dirty="0" smtClean="0">
              <a:latin typeface="Century Schoolbook" pitchFamily="18" charset="0"/>
            </a:rPr>
            <a:t>solo nelle prime 2 prove</a:t>
          </a:r>
          <a:r>
            <a:rPr lang="it-IT" sz="1500" kern="1200" dirty="0" smtClean="0">
              <a:latin typeface="Century Schoolbook" pitchFamily="18" charset="0"/>
            </a:rPr>
            <a:t>)</a:t>
          </a:r>
          <a:endParaRPr lang="it-IT" sz="1500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>
              <a:latin typeface="Century Schoolbook" pitchFamily="18" charset="0"/>
            </a:rPr>
            <a:t>Determinazione del </a:t>
          </a:r>
          <a:r>
            <a:rPr lang="it-IT" sz="1500" b="1" kern="1200" dirty="0" smtClean="0">
              <a:latin typeface="Century Schoolbook" pitchFamily="18" charset="0"/>
            </a:rPr>
            <a:t>potenziale idrico</a:t>
          </a:r>
          <a:r>
            <a:rPr lang="it-IT" sz="1500" kern="1200" dirty="0" smtClean="0">
              <a:latin typeface="Century Schoolbook" pitchFamily="18" charset="0"/>
            </a:rPr>
            <a:t> mediante camera a pressione (</a:t>
          </a:r>
          <a:r>
            <a:rPr lang="it-IT" sz="1500" i="1" kern="1200" dirty="0" smtClean="0">
              <a:latin typeface="Century Schoolbook" pitchFamily="18" charset="0"/>
            </a:rPr>
            <a:t>potenziale del fusto nella terza prova</a:t>
          </a:r>
          <a:r>
            <a:rPr lang="it-IT" sz="1500" kern="1200" dirty="0" smtClean="0">
              <a:latin typeface="Century Schoolbook" pitchFamily="18" charset="0"/>
            </a:rPr>
            <a:t>)</a:t>
          </a:r>
          <a:endParaRPr lang="it-IT" sz="1500" kern="1200" dirty="0">
            <a:latin typeface="Century Schoolbook" pitchFamily="18" charset="0"/>
          </a:endParaRPr>
        </a:p>
      </dsp:txBody>
      <dsp:txXfrm rot="5400000">
        <a:off x="3917036" y="-1268265"/>
        <a:ext cx="3744410" cy="6280953"/>
      </dsp:txXfrm>
    </dsp:sp>
    <dsp:sp modelId="{4C7D5395-6201-4F66-9C38-5B966A083CB8}">
      <dsp:nvSpPr>
        <dsp:cNvPr id="0" name=""/>
        <dsp:cNvSpPr/>
      </dsp:nvSpPr>
      <dsp:spPr>
        <a:xfrm>
          <a:off x="0" y="792082"/>
          <a:ext cx="2637653" cy="2227285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  <a:latin typeface="Century Schoolbook" pitchFamily="18" charset="0"/>
            </a:rPr>
            <a:t>RILIEVI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i="1" kern="1200" dirty="0" smtClean="0">
              <a:solidFill>
                <a:schemeClr val="tx1"/>
              </a:solidFill>
              <a:latin typeface="Century Schoolbook" pitchFamily="18" charset="0"/>
            </a:rPr>
            <a:t>a cura di DIPSA UNIBO con la collaborazione di ASTRA e CRPV ed il supporto dei tecnici di CEVICO, </a:t>
          </a:r>
          <a:r>
            <a:rPr lang="it-IT" sz="1100" b="1" i="1" kern="1200" dirty="0" err="1" smtClean="0">
              <a:solidFill>
                <a:schemeClr val="tx1"/>
              </a:solidFill>
              <a:latin typeface="Century Schoolbook" pitchFamily="18" charset="0"/>
            </a:rPr>
            <a:t>RIUNITE&amp;CIV</a:t>
          </a:r>
          <a:r>
            <a:rPr lang="it-IT" sz="1100" b="1" i="1" kern="1200" dirty="0" smtClean="0">
              <a:solidFill>
                <a:schemeClr val="tx1"/>
              </a:solidFill>
              <a:latin typeface="Century Schoolbook" pitchFamily="18" charset="0"/>
            </a:rPr>
            <a:t> e SAN MARTINO IN RIO</a:t>
          </a:r>
          <a:endParaRPr lang="it-IT" sz="1100" b="1" i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792082"/>
        <a:ext cx="2637653" cy="222728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4632847" y="-1919410"/>
          <a:ext cx="2304254" cy="6287092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 smtClean="0">
              <a:latin typeface="Century Schoolbook" pitchFamily="18" charset="0"/>
            </a:rPr>
            <a:t>In caso di anomali attacchi di fitofagi e patogeni, verranno eseguiti rilievi per valutare il livello di presenza delle principali avversità.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300" kern="1200" dirty="0">
            <a:latin typeface="Century Schoolbook" pitchFamily="18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300" kern="1200" dirty="0">
            <a:latin typeface="Century Schoolbook" pitchFamily="18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 smtClean="0">
              <a:latin typeface="Century Schoolbook" pitchFamily="18" charset="0"/>
            </a:rPr>
            <a:t>Scottature da sole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 smtClean="0">
              <a:latin typeface="Century Schoolbook" pitchFamily="18" charset="0"/>
            </a:rPr>
            <a:t>Avvizzimento della bacca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 smtClean="0">
              <a:latin typeface="Century Schoolbook" pitchFamily="18" charset="0"/>
            </a:rPr>
            <a:t>Disidratazione della bacca</a:t>
          </a:r>
          <a:endParaRPr lang="it-IT" sz="1300" kern="1200" dirty="0">
            <a:latin typeface="Century Schoolbook" pitchFamily="18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300" kern="1200" dirty="0" smtClean="0">
              <a:latin typeface="Century Schoolbook" pitchFamily="18" charset="0"/>
            </a:rPr>
            <a:t>Disseccamento del rachide</a:t>
          </a:r>
          <a:endParaRPr lang="it-IT" sz="1300" kern="1200" dirty="0">
            <a:latin typeface="Century Schoolbook" pitchFamily="18" charset="0"/>
          </a:endParaRPr>
        </a:p>
      </dsp:txBody>
      <dsp:txXfrm rot="5400000">
        <a:off x="4632847" y="-1919410"/>
        <a:ext cx="2304254" cy="6287092"/>
      </dsp:txXfrm>
    </dsp:sp>
    <dsp:sp modelId="{4C7D5395-6201-4F66-9C38-5B966A083CB8}">
      <dsp:nvSpPr>
        <dsp:cNvPr id="0" name=""/>
        <dsp:cNvSpPr/>
      </dsp:nvSpPr>
      <dsp:spPr>
        <a:xfrm>
          <a:off x="0" y="576063"/>
          <a:ext cx="2640231" cy="1339975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>
              <a:solidFill>
                <a:schemeClr val="tx1"/>
              </a:solidFill>
              <a:latin typeface="Century Schoolbook" pitchFamily="18" charset="0"/>
            </a:rPr>
            <a:t>RILIEVI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i="1" kern="1200" dirty="0" smtClean="0">
              <a:solidFill>
                <a:schemeClr val="tx1"/>
              </a:solidFill>
              <a:latin typeface="Century Schoolbook" pitchFamily="18" charset="0"/>
            </a:rPr>
            <a:t>A cura di DIPSA UNIBO con la collaborazione di ASTRA e CRPV ed il supporto di CEVICO, </a:t>
          </a:r>
          <a:r>
            <a:rPr lang="it-IT" sz="1100" b="1" i="1" kern="1200" dirty="0" err="1" smtClean="0">
              <a:solidFill>
                <a:schemeClr val="tx1"/>
              </a:solidFill>
              <a:latin typeface="Century Schoolbook" pitchFamily="18" charset="0"/>
            </a:rPr>
            <a:t>RIUNITE&amp;CIV</a:t>
          </a:r>
          <a:r>
            <a:rPr lang="it-IT" sz="1100" b="1" i="1" kern="1200" dirty="0" smtClean="0">
              <a:solidFill>
                <a:schemeClr val="tx1"/>
              </a:solidFill>
              <a:latin typeface="Century Schoolbook" pitchFamily="18" charset="0"/>
            </a:rPr>
            <a:t> e SAN MARTINO IN RIO</a:t>
          </a:r>
          <a:endParaRPr lang="it-IT" sz="24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576063"/>
        <a:ext cx="2640231" cy="133997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C4C2D-0592-475F-A15A-51460CB610AB}">
      <dsp:nvSpPr>
        <dsp:cNvPr id="0" name=""/>
        <dsp:cNvSpPr/>
      </dsp:nvSpPr>
      <dsp:spPr>
        <a:xfrm rot="5400000">
          <a:off x="4966401" y="-1618763"/>
          <a:ext cx="1628722" cy="5440718"/>
        </a:xfrm>
        <a:prstGeom prst="round2Same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1ª prova: </a:t>
          </a:r>
          <a:r>
            <a:rPr lang="it-IT" sz="1500" b="0" kern="1200" dirty="0" smtClean="0">
              <a:latin typeface="Century Schoolbook" pitchFamily="18" charset="0"/>
            </a:rPr>
            <a:t>uso del</a:t>
          </a:r>
          <a:r>
            <a:rPr lang="it-IT" sz="1500" b="1" kern="1200" dirty="0" smtClean="0">
              <a:latin typeface="Century Schoolbook" pitchFamily="18" charset="0"/>
            </a:rPr>
            <a:t> FREDDO </a:t>
          </a:r>
          <a:r>
            <a:rPr lang="it-IT" sz="1500" b="0" kern="1200" dirty="0" smtClean="0">
              <a:latin typeface="Century Schoolbook" pitchFamily="18" charset="0"/>
            </a:rPr>
            <a:t>abbinato alla protezione con</a:t>
          </a:r>
          <a:r>
            <a:rPr lang="it-IT" sz="1500" b="1" kern="1200" dirty="0" smtClean="0">
              <a:latin typeface="Century Schoolbook" pitchFamily="18" charset="0"/>
            </a:rPr>
            <a:t> GAS INERTE</a:t>
          </a:r>
          <a:endParaRPr lang="it-IT" sz="1500" b="1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2ª prova: </a:t>
          </a:r>
          <a:r>
            <a:rPr lang="it-IT" sz="1500" b="0" kern="1200" dirty="0" smtClean="0">
              <a:latin typeface="Century Schoolbook" pitchFamily="18" charset="0"/>
            </a:rPr>
            <a:t>uso consapevole e razionale di</a:t>
          </a:r>
          <a:r>
            <a:rPr lang="it-IT" sz="1500" b="1" kern="1200" dirty="0" smtClean="0">
              <a:latin typeface="Century Schoolbook" pitchFamily="18" charset="0"/>
            </a:rPr>
            <a:t> LIEVITI SELEZIONATI</a:t>
          </a:r>
          <a:endParaRPr lang="it-IT" sz="1500" b="1" kern="1200" dirty="0">
            <a:latin typeface="Century Schoolbook" pitchFamily="18" charset="0"/>
          </a:endParaRP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3ª prova: </a:t>
          </a:r>
          <a:r>
            <a:rPr lang="it-IT" sz="1500" b="1" kern="1200" dirty="0" smtClean="0">
              <a:latin typeface="Century Schoolbook" pitchFamily="18" charset="0"/>
            </a:rPr>
            <a:t>RACCOLTA ANTICIPATA </a:t>
          </a:r>
          <a:r>
            <a:rPr lang="it-IT" sz="1500" b="0" kern="1200" dirty="0" smtClean="0">
              <a:latin typeface="Century Schoolbook" pitchFamily="18" charset="0"/>
            </a:rPr>
            <a:t>delle uve</a:t>
          </a:r>
          <a:endParaRPr lang="it-IT" sz="1500" b="0" kern="1200" dirty="0">
            <a:latin typeface="Century Schoolbook" pitchFamily="18" charset="0"/>
          </a:endParaRPr>
        </a:p>
      </dsp:txBody>
      <dsp:txXfrm rot="5400000">
        <a:off x="4966401" y="-1618763"/>
        <a:ext cx="1628722" cy="5440718"/>
      </dsp:txXfrm>
    </dsp:sp>
    <dsp:sp modelId="{4C7D5395-6201-4F66-9C38-5B966A083CB8}">
      <dsp:nvSpPr>
        <dsp:cNvPr id="0" name=""/>
        <dsp:cNvSpPr/>
      </dsp:nvSpPr>
      <dsp:spPr>
        <a:xfrm>
          <a:off x="0" y="907043"/>
          <a:ext cx="3060403" cy="389105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>
              <a:solidFill>
                <a:schemeClr val="tx1"/>
              </a:solidFill>
              <a:latin typeface="Century Schoolbook" pitchFamily="18" charset="0"/>
            </a:rPr>
            <a:t>PROVE</a:t>
          </a:r>
          <a:endParaRPr lang="it-IT" sz="1500" b="1" kern="1200" dirty="0">
            <a:solidFill>
              <a:schemeClr val="tx1"/>
            </a:solidFill>
            <a:latin typeface="Century Schoolbook" pitchFamily="18" charset="0"/>
          </a:endParaRPr>
        </a:p>
      </dsp:txBody>
      <dsp:txXfrm>
        <a:off x="0" y="907043"/>
        <a:ext cx="3060403" cy="389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DD143-FEA2-4646-876E-12CB7BE297AB}" type="datetimeFigureOut">
              <a:rPr lang="it-IT" smtClean="0"/>
              <a:pPr/>
              <a:t>27/07/2016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DC2C1-781D-4F26-906D-1021D7E2D96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431540" y="2420888"/>
            <a:ext cx="8280920" cy="1368152"/>
          </a:xfrm>
        </p:spPr>
        <p:txBody>
          <a:bodyPr>
            <a:noAutofit/>
          </a:bodyPr>
          <a:lstStyle/>
          <a:p>
            <a:pPr algn="ctr"/>
            <a:r>
              <a:rPr lang="it-IT" sz="3000" b="1" dirty="0" smtClean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</a:rPr>
              <a:t>VITIVINICOLTURA E CAMBIAMENTO CLIMATICO</a:t>
            </a:r>
            <a:endParaRPr lang="it-IT" sz="3000" b="1" dirty="0">
              <a:solidFill>
                <a:schemeClr val="accent6">
                  <a:lumMod val="75000"/>
                </a:schemeClr>
              </a:solidFill>
              <a:latin typeface="Century Schoolbook" pitchFamily="18" charset="0"/>
            </a:endParaRPr>
          </a:p>
        </p:txBody>
      </p:sp>
      <p:pic>
        <p:nvPicPr>
          <p:cNvPr id="7" name="Immagine 6" descr="logo_CRPV3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7158" y="285728"/>
            <a:ext cx="3048000" cy="939800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464315" y="4293096"/>
            <a:ext cx="8215370" cy="15081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>
                <a:latin typeface="Century Schoolbook" pitchFamily="18" charset="0"/>
              </a:rPr>
              <a:t>OBIETTIVO</a:t>
            </a:r>
          </a:p>
          <a:p>
            <a:pPr algn="ctr"/>
            <a:r>
              <a:rPr lang="it-IT" dirty="0" smtClean="0">
                <a:latin typeface="Century Schoolbook" pitchFamily="18" charset="0"/>
              </a:rPr>
              <a:t>Trasferire alle </a:t>
            </a:r>
            <a:r>
              <a:rPr lang="it-IT" b="1" dirty="0" smtClean="0">
                <a:latin typeface="Century Schoolbook" pitchFamily="18" charset="0"/>
              </a:rPr>
              <a:t>aziende produttrici</a:t>
            </a:r>
            <a:r>
              <a:rPr lang="it-IT" dirty="0" smtClean="0">
                <a:latin typeface="Century Schoolbook" pitchFamily="18" charset="0"/>
              </a:rPr>
              <a:t> soluzioni efficaci per contrastare l’impatto del </a:t>
            </a:r>
            <a:r>
              <a:rPr lang="it-IT" b="1" dirty="0" smtClean="0">
                <a:latin typeface="Century Schoolbook" pitchFamily="18" charset="0"/>
              </a:rPr>
              <a:t>cambiamento climatico</a:t>
            </a:r>
            <a:r>
              <a:rPr lang="it-IT" dirty="0" smtClean="0">
                <a:latin typeface="Century Schoolbook" pitchFamily="18" charset="0"/>
              </a:rPr>
              <a:t>, limitare il rilascio di </a:t>
            </a:r>
            <a:r>
              <a:rPr lang="it-IT" b="1" dirty="0" smtClean="0">
                <a:latin typeface="Century Schoolbook" pitchFamily="18" charset="0"/>
              </a:rPr>
              <a:t>sostanze inquinanti</a:t>
            </a:r>
            <a:r>
              <a:rPr lang="it-IT" dirty="0" smtClean="0">
                <a:latin typeface="Century Schoolbook" pitchFamily="18" charset="0"/>
              </a:rPr>
              <a:t>, migliorare la qualità delle </a:t>
            </a:r>
            <a:r>
              <a:rPr lang="it-IT" b="1" dirty="0" smtClean="0">
                <a:latin typeface="Century Schoolbook" pitchFamily="18" charset="0"/>
              </a:rPr>
              <a:t>acque</a:t>
            </a:r>
            <a:r>
              <a:rPr lang="it-IT" dirty="0" smtClean="0">
                <a:latin typeface="Century Schoolbook" pitchFamily="18" charset="0"/>
              </a:rPr>
              <a:t> e del </a:t>
            </a:r>
            <a:r>
              <a:rPr lang="it-IT" b="1" dirty="0" smtClean="0">
                <a:latin typeface="Century Schoolbook" pitchFamily="18" charset="0"/>
              </a:rPr>
              <a:t>suolo</a:t>
            </a:r>
            <a:r>
              <a:rPr lang="it-IT" dirty="0" smtClean="0">
                <a:latin typeface="Century Schoolbook" pitchFamily="18" charset="0"/>
              </a:rPr>
              <a:t> e controllare le </a:t>
            </a:r>
            <a:r>
              <a:rPr lang="it-IT" b="1" dirty="0" smtClean="0">
                <a:latin typeface="Century Schoolbook" pitchFamily="18" charset="0"/>
              </a:rPr>
              <a:t>avversità</a:t>
            </a:r>
            <a:r>
              <a:rPr lang="it-IT" dirty="0" smtClean="0">
                <a:latin typeface="Century Schoolbook" pitchFamily="18" charset="0"/>
              </a:rPr>
              <a:t> con tecniche agronomiche meno impattanti sull’ambiente</a:t>
            </a:r>
            <a:endParaRPr lang="it-IT" sz="1600" b="1" dirty="0">
              <a:latin typeface="Century Schoolbook" pitchFamily="18" charset="0"/>
            </a:endParaRPr>
          </a:p>
        </p:txBody>
      </p:sp>
      <p:sp>
        <p:nvSpPr>
          <p:cNvPr id="5" name="Titolo 3"/>
          <p:cNvSpPr txBox="1">
            <a:spLocks/>
          </p:cNvSpPr>
          <p:nvPr/>
        </p:nvSpPr>
        <p:spPr>
          <a:xfrm>
            <a:off x="323528" y="1628800"/>
            <a:ext cx="8496944" cy="10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noProof="0" dirty="0" smtClean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  <a:ea typeface="+mj-ea"/>
                <a:cs typeface="+mj-cs"/>
              </a:rPr>
              <a:t>VALUTAZIONE </a:t>
            </a:r>
            <a:r>
              <a:rPr lang="it-IT" noProof="0" dirty="0" err="1" smtClean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  <a:ea typeface="+mj-ea"/>
                <a:cs typeface="+mj-cs"/>
              </a:rPr>
              <a:t>DI</a:t>
            </a:r>
            <a:r>
              <a:rPr lang="it-IT" noProof="0" dirty="0" smtClean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  <a:ea typeface="+mj-ea"/>
                <a:cs typeface="+mj-cs"/>
              </a:rPr>
              <a:t> INNOVATIVE STRATEGIE </a:t>
            </a:r>
            <a:r>
              <a:rPr lang="it-IT" noProof="0" dirty="0" err="1" smtClean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  <a:ea typeface="+mj-ea"/>
                <a:cs typeface="+mj-cs"/>
              </a:rPr>
              <a:t>DI</a:t>
            </a:r>
            <a:r>
              <a:rPr lang="it-IT" noProof="0" dirty="0" smtClean="0">
                <a:solidFill>
                  <a:schemeClr val="accent6">
                    <a:lumMod val="75000"/>
                  </a:schemeClr>
                </a:solidFill>
                <a:latin typeface="Century Schoolbook" pitchFamily="18" charset="0"/>
                <a:ea typeface="+mj-ea"/>
                <a:cs typeface="+mj-cs"/>
              </a:rPr>
              <a:t> ADATTAMENTO IN VIGNETO E IN CANTINA AL MUTATO CONTESTO CLIMATICO - VINSACLIMA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691680" y="231612"/>
            <a:ext cx="5760641" cy="6771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AZIONE 2</a:t>
            </a:r>
          </a:p>
          <a:p>
            <a:pPr lvl="0" algn="ctr"/>
            <a:r>
              <a:rPr lang="it-IT" sz="1400" dirty="0" smtClean="0">
                <a:latin typeface="Century Schoolbook" pitchFamily="18" charset="0"/>
              </a:rPr>
              <a:t>Attuazione di </a:t>
            </a:r>
            <a:r>
              <a:rPr lang="it-IT" sz="1400" b="1" dirty="0" smtClean="0">
                <a:latin typeface="Century Schoolbook" pitchFamily="18" charset="0"/>
              </a:rPr>
              <a:t>tecniche enologiche innovative</a:t>
            </a:r>
            <a:endParaRPr lang="it-IT" sz="1400" b="1" dirty="0">
              <a:latin typeface="Century Schoolbook" pitchFamily="18" charset="0"/>
            </a:endParaRPr>
          </a:p>
        </p:txBody>
      </p:sp>
      <p:graphicFrame>
        <p:nvGraphicFramePr>
          <p:cNvPr id="9" name="Diagramma 8"/>
          <p:cNvGraphicFramePr/>
          <p:nvPr/>
        </p:nvGraphicFramePr>
        <p:xfrm>
          <a:off x="321439" y="1268760"/>
          <a:ext cx="8501122" cy="2203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2393141" y="3789040"/>
            <a:ext cx="435771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600" dirty="0" smtClean="0">
                <a:latin typeface="Century Schoolbook" pitchFamily="18" charset="0"/>
              </a:rPr>
              <a:t>In ogni prova è previsto un confronto tra la </a:t>
            </a:r>
            <a:r>
              <a:rPr lang="it-IT" sz="1600" b="1" dirty="0" smtClean="0">
                <a:latin typeface="Century Schoolbook" pitchFamily="18" charset="0"/>
              </a:rPr>
              <a:t>soluzione innovativa </a:t>
            </a:r>
            <a:r>
              <a:rPr lang="it-IT" sz="1600" dirty="0" smtClean="0">
                <a:latin typeface="Century Schoolbook" pitchFamily="18" charset="0"/>
              </a:rPr>
              <a:t>e la </a:t>
            </a:r>
            <a:r>
              <a:rPr lang="it-IT" sz="1600" b="1" dirty="0" smtClean="0">
                <a:latin typeface="Century Schoolbook" pitchFamily="18" charset="0"/>
              </a:rPr>
              <a:t>tecnica base </a:t>
            </a:r>
            <a:r>
              <a:rPr lang="it-IT" sz="1600" dirty="0" smtClean="0">
                <a:latin typeface="Century Schoolbook" pitchFamily="18" charset="0"/>
              </a:rPr>
              <a:t>attualmente in uso in azienda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ccia in giù 9"/>
          <p:cNvSpPr/>
          <p:nvPr/>
        </p:nvSpPr>
        <p:spPr>
          <a:xfrm>
            <a:off x="4384951" y="1484784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1" name="Diagramma 10"/>
          <p:cNvGraphicFramePr/>
          <p:nvPr/>
        </p:nvGraphicFramePr>
        <p:xfrm>
          <a:off x="1524000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CasellaDiTesto 14"/>
          <p:cNvSpPr txBox="1"/>
          <p:nvPr/>
        </p:nvSpPr>
        <p:spPr>
          <a:xfrm>
            <a:off x="1691680" y="377369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1ª PROVA</a:t>
            </a:r>
          </a:p>
          <a:p>
            <a:pPr algn="ctr"/>
            <a:r>
              <a:rPr lang="it-IT" sz="1400" dirty="0" smtClean="0">
                <a:latin typeface="Century Schoolbook" pitchFamily="18" charset="0"/>
              </a:rPr>
              <a:t>Uso del</a:t>
            </a:r>
            <a:r>
              <a:rPr lang="it-IT" sz="1400" b="1" dirty="0" smtClean="0">
                <a:latin typeface="Century Schoolbook" pitchFamily="18" charset="0"/>
              </a:rPr>
              <a:t> FREDDO </a:t>
            </a:r>
            <a:r>
              <a:rPr lang="it-IT" sz="1400" dirty="0" smtClean="0">
                <a:latin typeface="Century Schoolbook" pitchFamily="18" charset="0"/>
              </a:rPr>
              <a:t>abbinato alla protezione con</a:t>
            </a:r>
            <a:r>
              <a:rPr lang="it-IT" sz="1400" b="1" dirty="0" smtClean="0">
                <a:latin typeface="Century Schoolbook" pitchFamily="18" charset="0"/>
              </a:rPr>
              <a:t> GAS INERTE</a:t>
            </a:r>
            <a:endParaRPr lang="it-IT" sz="1400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1524000" y="332656"/>
          <a:ext cx="609600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reccia in giù 5"/>
          <p:cNvSpPr/>
          <p:nvPr/>
        </p:nvSpPr>
        <p:spPr>
          <a:xfrm rot="1487817">
            <a:off x="3610236" y="2120281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Diagramma 6"/>
          <p:cNvGraphicFramePr/>
          <p:nvPr/>
        </p:nvGraphicFramePr>
        <p:xfrm>
          <a:off x="1524000" y="4653136"/>
          <a:ext cx="6096000" cy="1327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1691680" y="2700209"/>
            <a:ext cx="288032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Vinificazione in rosso                                tradizionale a 26-28°C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860032" y="2708920"/>
            <a:ext cx="2736304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Aggiunta di CO</a:t>
            </a:r>
            <a:r>
              <a:rPr lang="it-IT" sz="1600" b="1" baseline="-25000" dirty="0" smtClean="0">
                <a:solidFill>
                  <a:schemeClr val="tx1"/>
                </a:solidFill>
                <a:latin typeface="Century Schoolbook" pitchFamily="18" charset="0"/>
              </a:rPr>
              <a:t>2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 solida su uve con macerazione a freddo del pigiato (da 10°C a 16°C in 36 ore) e vinificazione in rosso tradizionale</a:t>
            </a:r>
            <a:endParaRPr lang="it-IT" sz="1600" dirty="0"/>
          </a:p>
        </p:txBody>
      </p:sp>
      <p:sp>
        <p:nvSpPr>
          <p:cNvPr id="11" name="Freccia in giù 10"/>
          <p:cNvSpPr/>
          <p:nvPr/>
        </p:nvSpPr>
        <p:spPr>
          <a:xfrm rot="19827695">
            <a:off x="5110199" y="2118670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1691680" y="377369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1ª PROVA</a:t>
            </a:r>
          </a:p>
          <a:p>
            <a:pPr algn="ctr"/>
            <a:r>
              <a:rPr lang="it-IT" sz="1400" dirty="0" smtClean="0">
                <a:latin typeface="Century Schoolbook" pitchFamily="18" charset="0"/>
              </a:rPr>
              <a:t>Uso del</a:t>
            </a:r>
            <a:r>
              <a:rPr lang="it-IT" sz="1400" b="1" dirty="0" smtClean="0">
                <a:latin typeface="Century Schoolbook" pitchFamily="18" charset="0"/>
              </a:rPr>
              <a:t> FREDDO </a:t>
            </a:r>
            <a:r>
              <a:rPr lang="it-IT" sz="1400" dirty="0" smtClean="0">
                <a:latin typeface="Century Schoolbook" pitchFamily="18" charset="0"/>
              </a:rPr>
              <a:t>abbinato alla protezione con</a:t>
            </a:r>
            <a:r>
              <a:rPr lang="it-IT" sz="1400" b="1" dirty="0" smtClean="0">
                <a:latin typeface="Century Schoolbook" pitchFamily="18" charset="0"/>
              </a:rPr>
              <a:t> GAS INERTE</a:t>
            </a:r>
            <a:endParaRPr lang="it-IT" sz="1400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691680" y="377369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2ª PROVA</a:t>
            </a:r>
          </a:p>
          <a:p>
            <a:pPr algn="ctr"/>
            <a:r>
              <a:rPr lang="it-IT" sz="1400" dirty="0" smtClean="0">
                <a:latin typeface="Century Schoolbook" pitchFamily="18" charset="0"/>
              </a:rPr>
              <a:t>Uso dei </a:t>
            </a:r>
            <a:r>
              <a:rPr lang="it-IT" sz="1400" b="1" dirty="0" smtClean="0">
                <a:latin typeface="Century Schoolbook" pitchFamily="18" charset="0"/>
              </a:rPr>
              <a:t>LIEVITI SELEZIONATI</a:t>
            </a:r>
            <a:endParaRPr lang="it-IT" sz="1400" b="1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384951" y="1484784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6" name="Diagramma 5"/>
          <p:cNvGraphicFramePr/>
          <p:nvPr/>
        </p:nvGraphicFramePr>
        <p:xfrm>
          <a:off x="1524000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>
          <a:xfrm>
            <a:off x="1524000" y="1196752"/>
            <a:ext cx="6096000" cy="536803"/>
            <a:chOff x="0" y="1191388"/>
            <a:chExt cx="6096000" cy="536803"/>
          </a:xfrm>
        </p:grpSpPr>
        <p:sp>
          <p:nvSpPr>
            <p:cNvPr id="9" name="Rettangolo arrotondato 8"/>
            <p:cNvSpPr/>
            <p:nvPr/>
          </p:nvSpPr>
          <p:spPr>
            <a:xfrm>
              <a:off x="0" y="1191388"/>
              <a:ext cx="6096000" cy="53680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tangolo 9"/>
            <p:cNvSpPr/>
            <p:nvPr/>
          </p:nvSpPr>
          <p:spPr>
            <a:xfrm>
              <a:off x="26205" y="1217593"/>
              <a:ext cx="6043590" cy="4843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8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4) Prove di </a:t>
              </a:r>
              <a:r>
                <a:rPr lang="it-IT" sz="18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vinificazione</a:t>
              </a:r>
              <a:r>
                <a:rPr lang="it-IT" i="1" dirty="0" smtClean="0">
                  <a:solidFill>
                    <a:schemeClr val="tx1"/>
                  </a:solidFill>
                  <a:latin typeface="Century Schoolbook" pitchFamily="18" charset="0"/>
                </a:rPr>
                <a:t> </a:t>
              </a:r>
              <a:r>
                <a:rPr lang="it-IT" sz="1200" i="1" dirty="0" smtClean="0">
                  <a:solidFill>
                    <a:schemeClr val="tx1"/>
                  </a:solidFill>
                  <a:latin typeface="Century Schoolbook" pitchFamily="18" charset="0"/>
                </a:rPr>
                <a:t>(a cura di ASTRA</a:t>
              </a:r>
              <a:r>
                <a:rPr lang="it-IT" sz="1200" i="1" dirty="0" smtClean="0">
                  <a:solidFill>
                    <a:schemeClr val="tx1"/>
                  </a:solidFill>
                  <a:latin typeface="Century Schoolbook" pitchFamily="18" charset="0"/>
                </a:rPr>
                <a:t>)</a:t>
              </a:r>
              <a:r>
                <a:rPr lang="it-IT" sz="12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 </a:t>
              </a:r>
              <a:endParaRPr lang="it-IT" sz="1200" b="0" kern="1200" dirty="0" smtClean="0">
                <a:solidFill>
                  <a:schemeClr val="tx1"/>
                </a:solidFill>
                <a:latin typeface="Century Schoolbook" pitchFamily="18" charset="0"/>
              </a:endParaRPr>
            </a:p>
          </p:txBody>
        </p:sp>
      </p:grpSp>
      <p:sp>
        <p:nvSpPr>
          <p:cNvPr id="11" name="Freccia in giù 10"/>
          <p:cNvSpPr/>
          <p:nvPr/>
        </p:nvSpPr>
        <p:spPr>
          <a:xfrm rot="1487817">
            <a:off x="3610236" y="1898875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in giù 11"/>
          <p:cNvSpPr/>
          <p:nvPr/>
        </p:nvSpPr>
        <p:spPr>
          <a:xfrm rot="19827695">
            <a:off x="5110199" y="1902646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1691680" y="2492896"/>
            <a:ext cx="288032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Macerazione </a:t>
            </a:r>
            <a:r>
              <a:rPr lang="it-IT" sz="1600" dirty="0" err="1" smtClean="0">
                <a:solidFill>
                  <a:schemeClr val="tx1"/>
                </a:solidFill>
                <a:latin typeface="Century Schoolbook" pitchFamily="18" charset="0"/>
              </a:rPr>
              <a:t>pre-fermentativa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 con ghiaccio secco (da 10°C a 15°C per 36 ore) e successiva vinificazione in bianco tradizionale a 15-17°C con lieviti standard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860032" y="2492896"/>
            <a:ext cx="2736304" cy="20621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Macerazione </a:t>
            </a:r>
            <a:r>
              <a:rPr lang="it-IT" sz="1600" dirty="0" err="1" smtClean="0">
                <a:solidFill>
                  <a:schemeClr val="tx1"/>
                </a:solidFill>
                <a:latin typeface="Century Schoolbook" pitchFamily="18" charset="0"/>
              </a:rPr>
              <a:t>pre-fermentativa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 con ghiaccio secco (da 10°C a 15°C per 36 ore) e successiva vinificazione in bianco tradizionale a 15-17°C con lieviti innovativi a ridotta produzione di alcol</a:t>
            </a:r>
          </a:p>
        </p:txBody>
      </p:sp>
      <p:graphicFrame>
        <p:nvGraphicFramePr>
          <p:cNvPr id="16" name="Diagramma 15"/>
          <p:cNvGraphicFramePr/>
          <p:nvPr/>
        </p:nvGraphicFramePr>
        <p:xfrm>
          <a:off x="1524000" y="4909616"/>
          <a:ext cx="6096000" cy="1327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CasellaDiTesto 16"/>
          <p:cNvSpPr txBox="1"/>
          <p:nvPr/>
        </p:nvSpPr>
        <p:spPr>
          <a:xfrm>
            <a:off x="1691680" y="116632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2ª PROVA</a:t>
            </a:r>
          </a:p>
          <a:p>
            <a:pPr algn="ctr"/>
            <a:r>
              <a:rPr lang="it-IT" sz="1400" dirty="0" smtClean="0">
                <a:latin typeface="Century Schoolbook" pitchFamily="18" charset="0"/>
              </a:rPr>
              <a:t>Uso dei </a:t>
            </a:r>
            <a:r>
              <a:rPr lang="it-IT" sz="1400" b="1" dirty="0" smtClean="0">
                <a:latin typeface="Century Schoolbook" pitchFamily="18" charset="0"/>
              </a:rPr>
              <a:t>LIEVITI SELEZIONATI</a:t>
            </a:r>
            <a:endParaRPr lang="it-IT" sz="1400" b="1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691680" y="377369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3ª PROVA</a:t>
            </a:r>
          </a:p>
          <a:p>
            <a:pPr algn="ctr"/>
            <a:r>
              <a:rPr lang="it-IT" sz="1400" b="1" dirty="0" smtClean="0">
                <a:latin typeface="Century Schoolbook" pitchFamily="18" charset="0"/>
              </a:rPr>
              <a:t>Raccolta anticipata delle uve</a:t>
            </a:r>
            <a:endParaRPr lang="it-IT" sz="1400" b="1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384951" y="1484784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6" name="Diagramma 5"/>
          <p:cNvGraphicFramePr/>
          <p:nvPr/>
        </p:nvGraphicFramePr>
        <p:xfrm>
          <a:off x="1524000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/>
        </p:nvGraphicFramePr>
        <p:xfrm>
          <a:off x="1524000" y="2132856"/>
          <a:ext cx="6096000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1691680" y="448216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3ª PROVA</a:t>
            </a:r>
          </a:p>
          <a:p>
            <a:pPr algn="ctr"/>
            <a:r>
              <a:rPr lang="it-IT" sz="1400" b="1" dirty="0" smtClean="0">
                <a:latin typeface="Century Schoolbook" pitchFamily="18" charset="0"/>
              </a:rPr>
              <a:t>Raccolta anticipata delle uve</a:t>
            </a:r>
            <a:endParaRPr lang="it-IT" sz="1400" b="1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/>
        </p:nvGraphicFramePr>
        <p:xfrm>
          <a:off x="1547664" y="5413672"/>
          <a:ext cx="6096000" cy="1327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po 5"/>
          <p:cNvGrpSpPr/>
          <p:nvPr/>
        </p:nvGrpSpPr>
        <p:grpSpPr>
          <a:xfrm>
            <a:off x="1619672" y="1124744"/>
            <a:ext cx="6096000" cy="575772"/>
            <a:chOff x="0" y="2806933"/>
            <a:chExt cx="6096000" cy="575772"/>
          </a:xfrm>
        </p:grpSpPr>
        <p:sp>
          <p:nvSpPr>
            <p:cNvPr id="7" name="Rettangolo arrotondato 6"/>
            <p:cNvSpPr/>
            <p:nvPr/>
          </p:nvSpPr>
          <p:spPr>
            <a:xfrm>
              <a:off x="0" y="2806933"/>
              <a:ext cx="6096000" cy="57577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28107" y="2835040"/>
              <a:ext cx="6039786" cy="5195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6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6) Prove di </a:t>
              </a:r>
              <a:r>
                <a:rPr lang="it-IT" sz="16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vinificazione</a:t>
              </a:r>
              <a:r>
                <a:rPr lang="it-IT" sz="1600" i="1" dirty="0" smtClean="0">
                  <a:solidFill>
                    <a:schemeClr val="tx1"/>
                  </a:solidFill>
                  <a:latin typeface="Century Schoolbook" pitchFamily="18" charset="0"/>
                </a:rPr>
                <a:t> </a:t>
              </a:r>
              <a:r>
                <a:rPr lang="it-IT" sz="1200" i="1" dirty="0" smtClean="0">
                  <a:solidFill>
                    <a:schemeClr val="tx1"/>
                  </a:solidFill>
                  <a:latin typeface="Century Schoolbook" pitchFamily="18" charset="0"/>
                </a:rPr>
                <a:t>(a cura di ASTRA</a:t>
              </a:r>
              <a:r>
                <a:rPr lang="it-IT" sz="1200" i="1" dirty="0" smtClean="0">
                  <a:solidFill>
                    <a:schemeClr val="tx1"/>
                  </a:solidFill>
                  <a:latin typeface="Century Schoolbook" pitchFamily="18" charset="0"/>
                </a:rPr>
                <a:t>)</a:t>
              </a:r>
              <a:endParaRPr lang="it-IT" sz="1200" b="0" kern="1200" dirty="0" smtClean="0">
                <a:solidFill>
                  <a:schemeClr val="tx1"/>
                </a:solidFill>
                <a:latin typeface="Century Schoolbook" pitchFamily="18" charset="0"/>
              </a:endParaRPr>
            </a:p>
          </p:txBody>
        </p:sp>
      </p:grpSp>
      <p:sp>
        <p:nvSpPr>
          <p:cNvPr id="10" name="CasellaDiTesto 9"/>
          <p:cNvSpPr txBox="1"/>
          <p:nvPr/>
        </p:nvSpPr>
        <p:spPr>
          <a:xfrm>
            <a:off x="1259632" y="2420888"/>
            <a:ext cx="2880320" cy="20621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1600" b="1" dirty="0" smtClean="0">
                <a:solidFill>
                  <a:schemeClr val="tx1"/>
                </a:solidFill>
                <a:latin typeface="Century Schoolbook" pitchFamily="18" charset="0"/>
              </a:rPr>
              <a:t>Uve raccolte a maturità tecnologica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: macerazione </a:t>
            </a:r>
            <a:r>
              <a:rPr lang="it-IT" sz="1600" dirty="0" err="1" smtClean="0">
                <a:solidFill>
                  <a:schemeClr val="tx1"/>
                </a:solidFill>
                <a:latin typeface="Century Schoolbook" pitchFamily="18" charset="0"/>
              </a:rPr>
              <a:t>pre-fermentativa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 con ghiaccio secco (da 10°C a 15°C per 36 ore) e successiva vinificazione in rosso con macerazione a 26-28°C con lieviti standard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788024" y="2420888"/>
            <a:ext cx="2880320" cy="28007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it-IT" sz="1600" b="1" dirty="0" smtClean="0">
                <a:solidFill>
                  <a:schemeClr val="tx1"/>
                </a:solidFill>
                <a:latin typeface="Century Schoolbook" pitchFamily="18" charset="0"/>
              </a:rPr>
              <a:t>Mix di mosto acido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 (circa 10%) e </a:t>
            </a:r>
            <a:r>
              <a:rPr lang="it-IT" sz="1600" b="1" dirty="0" smtClean="0">
                <a:solidFill>
                  <a:schemeClr val="tx1"/>
                </a:solidFill>
                <a:latin typeface="Century Schoolbook" pitchFamily="18" charset="0"/>
              </a:rPr>
              <a:t>mosto di uve raccolte a maturità tecnologica 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(90%): macerazione </a:t>
            </a:r>
            <a:r>
              <a:rPr lang="it-IT" sz="1600" dirty="0" err="1" smtClean="0">
                <a:solidFill>
                  <a:schemeClr val="tx1"/>
                </a:solidFill>
                <a:latin typeface="Century Schoolbook" pitchFamily="18" charset="0"/>
              </a:rPr>
              <a:t>pre-fermentativa</a:t>
            </a:r>
            <a:r>
              <a:rPr lang="it-IT" sz="1600" dirty="0" smtClean="0">
                <a:solidFill>
                  <a:schemeClr val="tx1"/>
                </a:solidFill>
                <a:latin typeface="Century Schoolbook" pitchFamily="18" charset="0"/>
              </a:rPr>
              <a:t> con ghiaccio secco (da 10 a 15°C per 36 ore) e successiva vinificazione in rosso con macerazione a 26-28°C con lieviti standard</a:t>
            </a:r>
          </a:p>
        </p:txBody>
      </p:sp>
      <p:sp>
        <p:nvSpPr>
          <p:cNvPr id="12" name="Freccia in giù 11"/>
          <p:cNvSpPr/>
          <p:nvPr/>
        </p:nvSpPr>
        <p:spPr>
          <a:xfrm rot="1487817">
            <a:off x="3513613" y="1826867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 rot="19827695">
            <a:off x="4966184" y="1830638"/>
            <a:ext cx="374099" cy="52925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1691680" y="116632"/>
            <a:ext cx="5760641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3ª PROVA</a:t>
            </a:r>
          </a:p>
          <a:p>
            <a:pPr algn="ctr"/>
            <a:r>
              <a:rPr lang="it-IT" sz="1400" b="1" dirty="0" smtClean="0">
                <a:latin typeface="Century Schoolbook" pitchFamily="18" charset="0"/>
              </a:rPr>
              <a:t>Raccolta anticipata delle uve</a:t>
            </a:r>
            <a:endParaRPr lang="it-IT" sz="1400" b="1" dirty="0" smtClean="0"/>
          </a:p>
          <a:p>
            <a:pPr lvl="0" algn="ctr"/>
            <a:endParaRPr lang="it-IT" sz="1400" dirty="0"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o 4"/>
          <p:cNvGrpSpPr/>
          <p:nvPr/>
        </p:nvGrpSpPr>
        <p:grpSpPr>
          <a:xfrm>
            <a:off x="1393010" y="300170"/>
            <a:ext cx="6357981" cy="752566"/>
            <a:chOff x="0" y="2883611"/>
            <a:chExt cx="6357981" cy="752566"/>
          </a:xfrm>
        </p:grpSpPr>
        <p:sp>
          <p:nvSpPr>
            <p:cNvPr id="6" name="Rettangolo arrotondato 5"/>
            <p:cNvSpPr/>
            <p:nvPr/>
          </p:nvSpPr>
          <p:spPr>
            <a:xfrm>
              <a:off x="0" y="2883611"/>
              <a:ext cx="6357981" cy="75256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</p:sp>
        <p:sp>
          <p:nvSpPr>
            <p:cNvPr id="7" name="Rettangolo 6"/>
            <p:cNvSpPr/>
            <p:nvPr/>
          </p:nvSpPr>
          <p:spPr>
            <a:xfrm>
              <a:off x="36737" y="2920348"/>
              <a:ext cx="6284507" cy="6790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500" dirty="0" smtClean="0">
                  <a:solidFill>
                    <a:schemeClr val="tx1"/>
                  </a:solidFill>
                  <a:latin typeface="Century Schoolbook" pitchFamily="18" charset="0"/>
                </a:rPr>
                <a:t>3</a:t>
              </a:r>
              <a:r>
                <a:rPr lang="it-IT" sz="15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) PIANO </a:t>
              </a:r>
              <a:r>
                <a:rPr lang="it-IT" sz="1500" b="0" kern="1200" dirty="0" err="1" smtClean="0">
                  <a:solidFill>
                    <a:schemeClr val="tx1"/>
                  </a:solidFill>
                  <a:latin typeface="Century Schoolbook" pitchFamily="18" charset="0"/>
                </a:rPr>
                <a:t>DI</a:t>
              </a:r>
              <a:r>
                <a:rPr lang="it-IT" sz="15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 DIVULGAZIONE E TRASFERIMENTO DEI RISULTATI E IMPLEMENTAZIONE DELLA RETE </a:t>
              </a:r>
              <a:r>
                <a:rPr lang="it-IT" sz="15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PEI </a:t>
              </a:r>
              <a:r>
                <a:rPr lang="it-IT" sz="1500" b="0" i="1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(a cura di CRPV)</a:t>
              </a:r>
              <a:endParaRPr lang="it-IT" sz="1500" b="0" i="1" kern="1200" dirty="0" smtClean="0">
                <a:solidFill>
                  <a:schemeClr val="tx1"/>
                </a:solidFill>
                <a:latin typeface="Century Schoolbook" pitchFamily="18" charset="0"/>
              </a:endParaRPr>
            </a:p>
          </p:txBody>
        </p:sp>
      </p:grpSp>
      <p:graphicFrame>
        <p:nvGraphicFramePr>
          <p:cNvPr id="19" name="Diagramma 18"/>
          <p:cNvGraphicFramePr/>
          <p:nvPr/>
        </p:nvGraphicFramePr>
        <p:xfrm>
          <a:off x="2663788" y="1513854"/>
          <a:ext cx="3816424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000232" y="519063"/>
            <a:ext cx="514353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RICADUTE DEL PROGETTO</a:t>
            </a:r>
          </a:p>
        </p:txBody>
      </p:sp>
      <p:graphicFrame>
        <p:nvGraphicFramePr>
          <p:cNvPr id="5" name="Diagramma 4"/>
          <p:cNvGraphicFramePr/>
          <p:nvPr/>
        </p:nvGraphicFramePr>
        <p:xfrm>
          <a:off x="1524000" y="13812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/>
          <p:nvPr/>
        </p:nvGraphicFramePr>
        <p:xfrm>
          <a:off x="1524000" y="1484784"/>
          <a:ext cx="609600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2393141" y="519063"/>
            <a:ext cx="435771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OBIETTIVI SPECIFICI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27684" y="116632"/>
            <a:ext cx="568863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GRUPPO OPERATIVO</a:t>
            </a:r>
          </a:p>
        </p:txBody>
      </p:sp>
      <p:pic>
        <p:nvPicPr>
          <p:cNvPr id="6" name="Picture 23" descr="logo%20RER%20media%20r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3622" y="2132856"/>
            <a:ext cx="2514362" cy="72650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4707222" y="5879013"/>
            <a:ext cx="302433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Century Schoolbook" pitchFamily="18" charset="0"/>
              </a:rPr>
              <a:t>Durata: 3 anni</a:t>
            </a:r>
          </a:p>
          <a:p>
            <a:pPr algn="ctr"/>
            <a:r>
              <a:rPr lang="it-IT" b="1" dirty="0" smtClean="0">
                <a:latin typeface="Century Schoolbook" pitchFamily="18" charset="0"/>
              </a:rPr>
              <a:t>luglio 2016 – luglio 2019 </a:t>
            </a:r>
          </a:p>
        </p:txBody>
      </p:sp>
      <p:pic>
        <p:nvPicPr>
          <p:cNvPr id="10" name="Immagine 9" descr="logo_CRPV3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2132856"/>
            <a:ext cx="2099828" cy="782374"/>
          </a:xfrm>
          <a:prstGeom prst="rect">
            <a:avLst/>
          </a:prstGeom>
        </p:spPr>
      </p:pic>
      <p:pic>
        <p:nvPicPr>
          <p:cNvPr id="11" name="Picture 2" descr="Astra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908720"/>
            <a:ext cx="2002516" cy="99939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4" name="Picture 2" descr="https://www.cbs-xerox.com/images/reference/cevic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678" y="938846"/>
            <a:ext cx="2088066" cy="804743"/>
          </a:xfrm>
          <a:prstGeom prst="rect">
            <a:avLst/>
          </a:prstGeom>
          <a:noFill/>
        </p:spPr>
      </p:pic>
      <p:pic>
        <p:nvPicPr>
          <p:cNvPr id="3076" name="Picture 4" descr="http://www.lambrusco.net/assets/Uploads/logo-cantine-riunite-civ.jpg"/>
          <p:cNvPicPr>
            <a:picLocks noChangeAspect="1" noChangeArrowheads="1"/>
          </p:cNvPicPr>
          <p:nvPr/>
        </p:nvPicPr>
        <p:blipFill>
          <a:blip r:embed="rId6" cstate="print"/>
          <a:srcRect t="30240" b="31961"/>
          <a:stretch>
            <a:fillRect/>
          </a:stretch>
        </p:blipFill>
        <p:spPr bwMode="auto">
          <a:xfrm>
            <a:off x="4860032" y="908720"/>
            <a:ext cx="1728192" cy="939068"/>
          </a:xfrm>
          <a:prstGeom prst="rect">
            <a:avLst/>
          </a:prstGeom>
          <a:noFill/>
        </p:spPr>
      </p:pic>
      <p:pic>
        <p:nvPicPr>
          <p:cNvPr id="3078" name="Picture 6" descr="https://image.jimcdn.com/app/cms/image/transf/dimension=386x10000:format=png/path/sa8a6ee40e913df88/image/if7ba783bc09607ec/version/1415692825/imag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99792" y="908720"/>
            <a:ext cx="1800200" cy="932746"/>
          </a:xfrm>
          <a:prstGeom prst="rect">
            <a:avLst/>
          </a:prstGeom>
          <a:noFill/>
        </p:spPr>
      </p:pic>
      <p:grpSp>
        <p:nvGrpSpPr>
          <p:cNvPr id="19" name="Gruppo 18"/>
          <p:cNvGrpSpPr/>
          <p:nvPr/>
        </p:nvGrpSpPr>
        <p:grpSpPr>
          <a:xfrm>
            <a:off x="1691680" y="4725144"/>
            <a:ext cx="5137523" cy="786644"/>
            <a:chOff x="560138" y="4869160"/>
            <a:chExt cx="5137523" cy="786644"/>
          </a:xfrm>
        </p:grpSpPr>
        <p:sp>
          <p:nvSpPr>
            <p:cNvPr id="27" name="CasellaDiTesto 26"/>
            <p:cNvSpPr txBox="1"/>
            <p:nvPr/>
          </p:nvSpPr>
          <p:spPr>
            <a:xfrm>
              <a:off x="3491880" y="4870974"/>
              <a:ext cx="2205781" cy="78483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it-IT" sz="1500" dirty="0" smtClean="0">
                  <a:latin typeface="Century Schoolbook" pitchFamily="18" charset="0"/>
                </a:rPr>
                <a:t>Azienda agricola </a:t>
              </a:r>
              <a:r>
                <a:rPr lang="it-IT" sz="1500" b="1" dirty="0" smtClean="0">
                  <a:latin typeface="Century Schoolbook" pitchFamily="18" charset="0"/>
                </a:rPr>
                <a:t>Gianni Pezzi</a:t>
              </a:r>
            </a:p>
            <a:p>
              <a:pPr algn="ctr"/>
              <a:r>
                <a:rPr lang="it-IT" sz="1500" dirty="0" smtClean="0">
                  <a:latin typeface="Century Schoolbook" pitchFamily="18" charset="0"/>
                </a:rPr>
                <a:t>Bagnacavallo (RA)</a:t>
              </a:r>
              <a:endParaRPr lang="it-IT" sz="1500" dirty="0">
                <a:latin typeface="Century Schoolbook" pitchFamily="18" charset="0"/>
              </a:endParaRPr>
            </a:p>
          </p:txBody>
        </p:sp>
        <p:sp>
          <p:nvSpPr>
            <p:cNvPr id="28" name="CasellaDiTesto 27"/>
            <p:cNvSpPr txBox="1"/>
            <p:nvPr/>
          </p:nvSpPr>
          <p:spPr>
            <a:xfrm>
              <a:off x="560138" y="4869160"/>
              <a:ext cx="2787726" cy="78483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it-IT" sz="1500" dirty="0" smtClean="0">
                  <a:latin typeface="Century Schoolbook" pitchFamily="18" charset="0"/>
                </a:rPr>
                <a:t>Azienda agricola</a:t>
              </a:r>
            </a:p>
            <a:p>
              <a:pPr algn="ctr"/>
              <a:r>
                <a:rPr lang="it-IT" sz="1500" b="1" dirty="0" smtClean="0">
                  <a:latin typeface="Century Schoolbook" pitchFamily="18" charset="0"/>
                </a:rPr>
                <a:t>Mora William</a:t>
              </a:r>
            </a:p>
            <a:p>
              <a:pPr algn="ctr"/>
              <a:r>
                <a:rPr lang="it-IT" sz="1500" dirty="0" smtClean="0">
                  <a:latin typeface="Century Schoolbook" pitchFamily="18" charset="0"/>
                </a:rPr>
                <a:t>Campagnola Emilia (RE)</a:t>
              </a:r>
              <a:endParaRPr lang="it-IT" sz="1500" dirty="0">
                <a:latin typeface="Century Schoolbook" pitchFamily="18" charset="0"/>
              </a:endParaRPr>
            </a:p>
          </p:txBody>
        </p:sp>
      </p:grpSp>
      <p:sp>
        <p:nvSpPr>
          <p:cNvPr id="14" name="CasellaDiTesto 13"/>
          <p:cNvSpPr txBox="1"/>
          <p:nvPr/>
        </p:nvSpPr>
        <p:spPr>
          <a:xfrm>
            <a:off x="1115616" y="5733256"/>
            <a:ext cx="3024336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dirty="0" smtClean="0">
                <a:latin typeface="Century Schoolbook" pitchFamily="18" charset="0"/>
              </a:rPr>
              <a:t>Costo complessivo: </a:t>
            </a:r>
          </a:p>
          <a:p>
            <a:pPr algn="ctr"/>
            <a:r>
              <a:rPr lang="it-IT" sz="1500" dirty="0" smtClean="0">
                <a:latin typeface="Century Schoolbook" pitchFamily="18" charset="0"/>
              </a:rPr>
              <a:t>€ 347.870,69</a:t>
            </a:r>
          </a:p>
          <a:p>
            <a:pPr algn="ctr"/>
            <a:r>
              <a:rPr lang="it-IT" sz="1500" dirty="0" smtClean="0">
                <a:latin typeface="Century Schoolbook" pitchFamily="18" charset="0"/>
              </a:rPr>
              <a:t>Contributo ammesso:   </a:t>
            </a:r>
          </a:p>
          <a:p>
            <a:pPr algn="ctr"/>
            <a:r>
              <a:rPr lang="it-IT" sz="1500" dirty="0" smtClean="0">
                <a:latin typeface="Century Schoolbook" pitchFamily="18" charset="0"/>
              </a:rPr>
              <a:t>€ 313.083, </a:t>
            </a:r>
            <a:r>
              <a:rPr lang="it-IT" sz="1500" dirty="0" smtClean="0">
                <a:latin typeface="Century Schoolbook" pitchFamily="18" charset="0"/>
              </a:rPr>
              <a:t>62</a:t>
            </a:r>
            <a:endParaRPr lang="it-IT" sz="1500" dirty="0" smtClean="0">
              <a:latin typeface="Century Schoolbook" pitchFamily="18" charset="0"/>
            </a:endParaRPr>
          </a:p>
        </p:txBody>
      </p:sp>
      <p:pic>
        <p:nvPicPr>
          <p:cNvPr id="13314" name="Picture 2" descr="https://upload.wikimedia.org/wikipedia/commons/0/09/Sigillo_alma_mater_studiorum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31640" y="3140968"/>
            <a:ext cx="1152128" cy="1152128"/>
          </a:xfrm>
          <a:prstGeom prst="rect">
            <a:avLst/>
          </a:prstGeom>
          <a:noFill/>
        </p:spPr>
      </p:pic>
      <p:pic>
        <p:nvPicPr>
          <p:cNvPr id="13316" name="Picture 4" descr="https://upload.wikimedia.org/wikipedia/it/b/bf/Stemma_UCSC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63888" y="3068960"/>
            <a:ext cx="1428750" cy="1428750"/>
          </a:xfrm>
          <a:prstGeom prst="rect">
            <a:avLst/>
          </a:prstGeom>
          <a:noFill/>
        </p:spPr>
      </p:pic>
      <p:pic>
        <p:nvPicPr>
          <p:cNvPr id="13318" name="Picture 6" descr="http://www.ingegneriamo.unimore.it/images/SigilloOK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3212976"/>
            <a:ext cx="2016224" cy="1078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xmlns="" val="1628003423"/>
              </p:ext>
            </p:extLst>
          </p:nvPr>
        </p:nvGraphicFramePr>
        <p:xfrm>
          <a:off x="755576" y="476672"/>
          <a:ext cx="763284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907704" y="2492896"/>
            <a:ext cx="514353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GRAZIE DELL’ATTENZIONE</a:t>
            </a:r>
          </a:p>
        </p:txBody>
      </p:sp>
      <p:pic>
        <p:nvPicPr>
          <p:cNvPr id="5" name="Immagine 4" descr="logo_CRPV3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5661248"/>
            <a:ext cx="3048000" cy="93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393141" y="375047"/>
            <a:ext cx="435771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RISULTATI ATTESI</a:t>
            </a:r>
          </a:p>
        </p:txBody>
      </p:sp>
      <p:graphicFrame>
        <p:nvGraphicFramePr>
          <p:cNvPr id="5" name="Diagramma 4"/>
          <p:cNvGraphicFramePr/>
          <p:nvPr/>
        </p:nvGraphicFramePr>
        <p:xfrm>
          <a:off x="107141" y="1500174"/>
          <a:ext cx="8929718" cy="473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393141" y="375047"/>
            <a:ext cx="435771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RISULTATI ATTESI</a:t>
            </a:r>
          </a:p>
        </p:txBody>
      </p:sp>
      <p:graphicFrame>
        <p:nvGraphicFramePr>
          <p:cNvPr id="5" name="Diagramma 4"/>
          <p:cNvGraphicFramePr/>
          <p:nvPr/>
        </p:nvGraphicFramePr>
        <p:xfrm>
          <a:off x="107141" y="1500174"/>
          <a:ext cx="8929718" cy="473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000232" y="519063"/>
            <a:ext cx="5143536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CONTENUTO DEL LAVORO</a:t>
            </a:r>
          </a:p>
        </p:txBody>
      </p:sp>
      <p:graphicFrame>
        <p:nvGraphicFramePr>
          <p:cNvPr id="5" name="Diagramma 4"/>
          <p:cNvGraphicFramePr/>
          <p:nvPr/>
        </p:nvGraphicFramePr>
        <p:xfrm>
          <a:off x="1393009" y="1369838"/>
          <a:ext cx="6357982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o 5"/>
          <p:cNvGrpSpPr/>
          <p:nvPr/>
        </p:nvGrpSpPr>
        <p:grpSpPr>
          <a:xfrm>
            <a:off x="1393010" y="588202"/>
            <a:ext cx="6357981" cy="752566"/>
            <a:chOff x="0" y="1958244"/>
            <a:chExt cx="6357981" cy="752566"/>
          </a:xfrm>
        </p:grpSpPr>
        <p:sp>
          <p:nvSpPr>
            <p:cNvPr id="7" name="Rettangolo arrotondato 6"/>
            <p:cNvSpPr/>
            <p:nvPr/>
          </p:nvSpPr>
          <p:spPr>
            <a:xfrm>
              <a:off x="0" y="1958244"/>
              <a:ext cx="6357981" cy="75256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hueOff val="0"/>
                <a:satOff val="0"/>
                <a:lumOff val="0"/>
                <a:alphaOff val="-26667"/>
              </a:schemeClr>
            </a:fillRef>
            <a:effectRef idx="0">
              <a:schemeClr val="accent6">
                <a:alpha val="90000"/>
                <a:hueOff val="0"/>
                <a:satOff val="0"/>
                <a:lumOff val="0"/>
                <a:alphaOff val="-26667"/>
              </a:schemeClr>
            </a:effectRef>
            <a:fontRef idx="minor">
              <a:schemeClr val="lt1"/>
            </a:fontRef>
          </p:style>
        </p:sp>
        <p:sp>
          <p:nvSpPr>
            <p:cNvPr id="8" name="Rettangolo 7"/>
            <p:cNvSpPr/>
            <p:nvPr/>
          </p:nvSpPr>
          <p:spPr>
            <a:xfrm>
              <a:off x="36737" y="1994981"/>
              <a:ext cx="6284507" cy="6790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500" dirty="0" smtClean="0">
                  <a:solidFill>
                    <a:schemeClr val="tx1"/>
                  </a:solidFill>
                  <a:latin typeface="Century Schoolbook" pitchFamily="18" charset="0"/>
                </a:rPr>
                <a:t>2</a:t>
              </a:r>
              <a:r>
                <a:rPr lang="it-IT" sz="1500" b="0" kern="1200" dirty="0" smtClean="0">
                  <a:solidFill>
                    <a:schemeClr val="tx1"/>
                  </a:solidFill>
                  <a:latin typeface="Century Schoolbook" pitchFamily="18" charset="0"/>
                </a:rPr>
                <a:t>) SPECIFICHE AZIONI LEGATE ALLA REALIZZAZIONE DEL PIANO (AZIONE 1 E 2)</a:t>
              </a:r>
            </a:p>
          </p:txBody>
        </p:sp>
      </p:grpSp>
      <p:graphicFrame>
        <p:nvGraphicFramePr>
          <p:cNvPr id="9" name="Diagramma 8"/>
          <p:cNvGraphicFramePr/>
          <p:nvPr/>
        </p:nvGraphicFramePr>
        <p:xfrm>
          <a:off x="321439" y="1556792"/>
          <a:ext cx="85011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1439" y="188640"/>
            <a:ext cx="8501122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1500" dirty="0" smtClean="0">
                <a:latin typeface="Century Schoolbook" pitchFamily="18" charset="0"/>
              </a:rPr>
              <a:t>Applicazione di </a:t>
            </a:r>
            <a:r>
              <a:rPr lang="it-IT" sz="1500" b="1" dirty="0" smtClean="0">
                <a:latin typeface="Century Schoolbook" pitchFamily="18" charset="0"/>
              </a:rPr>
              <a:t>metodologie</a:t>
            </a:r>
            <a:r>
              <a:rPr lang="it-IT" sz="1500" dirty="0" smtClean="0">
                <a:latin typeface="Century Schoolbook" pitchFamily="18" charset="0"/>
              </a:rPr>
              <a:t> e </a:t>
            </a:r>
            <a:r>
              <a:rPr lang="it-IT" sz="1500" b="1" dirty="0" smtClean="0">
                <a:latin typeface="Century Schoolbook" pitchFamily="18" charset="0"/>
              </a:rPr>
              <a:t>tecniche sostenibili </a:t>
            </a:r>
            <a:r>
              <a:rPr lang="it-IT" sz="1500" dirty="0" smtClean="0">
                <a:latin typeface="Century Schoolbook" pitchFamily="18" charset="0"/>
              </a:rPr>
              <a:t>per contrastare il cambiamento climatico in </a:t>
            </a:r>
            <a:r>
              <a:rPr lang="it-IT" sz="1500" b="1" dirty="0" smtClean="0">
                <a:latin typeface="Century Schoolbook" pitchFamily="18" charset="0"/>
              </a:rPr>
              <a:t>viticoltura</a:t>
            </a:r>
            <a:r>
              <a:rPr lang="it-IT" sz="1500" dirty="0" smtClean="0">
                <a:latin typeface="Century Schoolbook" pitchFamily="18" charset="0"/>
              </a:rPr>
              <a:t> – fase di campo</a:t>
            </a:r>
            <a:endParaRPr lang="it-IT" sz="1500" dirty="0">
              <a:latin typeface="Century Schoolbook" pitchFamily="18" charset="0"/>
            </a:endParaRPr>
          </a:p>
        </p:txBody>
      </p:sp>
      <p:graphicFrame>
        <p:nvGraphicFramePr>
          <p:cNvPr id="8" name="Diagramma 7"/>
          <p:cNvGraphicFramePr/>
          <p:nvPr/>
        </p:nvGraphicFramePr>
        <p:xfrm>
          <a:off x="251520" y="1340768"/>
          <a:ext cx="850112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/>
        </p:nvGraphicFramePr>
        <p:xfrm>
          <a:off x="107141" y="1772816"/>
          <a:ext cx="8929718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2987824" y="1881699"/>
            <a:ext cx="3456384" cy="3231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500" b="1" dirty="0" smtClean="0">
                <a:latin typeface="Century Schoolbook" pitchFamily="18" charset="0"/>
              </a:rPr>
              <a:t>RILIEVI VEGETO-PRODUTTIVI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21439" y="188640"/>
            <a:ext cx="8501122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1500" dirty="0" smtClean="0">
                <a:latin typeface="Century Schoolbook" pitchFamily="18" charset="0"/>
              </a:rPr>
              <a:t>Applicazione di </a:t>
            </a:r>
            <a:r>
              <a:rPr lang="it-IT" sz="1500" b="1" dirty="0" smtClean="0">
                <a:latin typeface="Century Schoolbook" pitchFamily="18" charset="0"/>
              </a:rPr>
              <a:t>metodologie</a:t>
            </a:r>
            <a:r>
              <a:rPr lang="it-IT" sz="1500" dirty="0" smtClean="0">
                <a:latin typeface="Century Schoolbook" pitchFamily="18" charset="0"/>
              </a:rPr>
              <a:t> e </a:t>
            </a:r>
            <a:r>
              <a:rPr lang="it-IT" sz="1500" b="1" dirty="0" smtClean="0">
                <a:latin typeface="Century Schoolbook" pitchFamily="18" charset="0"/>
              </a:rPr>
              <a:t>tecniche sostenibili </a:t>
            </a:r>
            <a:r>
              <a:rPr lang="it-IT" sz="1500" dirty="0" smtClean="0">
                <a:latin typeface="Century Schoolbook" pitchFamily="18" charset="0"/>
              </a:rPr>
              <a:t>per contrastare il cambiamento climatico in </a:t>
            </a:r>
            <a:r>
              <a:rPr lang="it-IT" sz="1500" b="1" dirty="0" smtClean="0">
                <a:latin typeface="Century Schoolbook" pitchFamily="18" charset="0"/>
              </a:rPr>
              <a:t>viticoltura</a:t>
            </a:r>
            <a:r>
              <a:rPr lang="it-IT" sz="1500" dirty="0" smtClean="0">
                <a:latin typeface="Century Schoolbook" pitchFamily="18" charset="0"/>
              </a:rPr>
              <a:t> – fase di campo</a:t>
            </a:r>
            <a:endParaRPr lang="it-IT" sz="1500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/>
          <p:cNvGraphicFramePr/>
          <p:nvPr/>
        </p:nvGraphicFramePr>
        <p:xfrm>
          <a:off x="0" y="1628800"/>
          <a:ext cx="8929718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2915816" y="1700808"/>
            <a:ext cx="2160240" cy="2923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300" b="1" dirty="0" smtClean="0">
                <a:latin typeface="Century Schoolbook" pitchFamily="18" charset="0"/>
              </a:rPr>
              <a:t>RILIEVI FITOIATRICI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915816" y="2492896"/>
            <a:ext cx="5328592" cy="2923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300" b="1" dirty="0" smtClean="0">
                <a:latin typeface="Century Schoolbook" pitchFamily="18" charset="0"/>
              </a:rPr>
              <a:t>MONITORAGGIO DELLE ANOMALIE </a:t>
            </a:r>
            <a:r>
              <a:rPr lang="it-IT" sz="1300" b="1" dirty="0" err="1" smtClean="0">
                <a:latin typeface="Century Schoolbook" pitchFamily="18" charset="0"/>
              </a:rPr>
              <a:t>DI</a:t>
            </a:r>
            <a:r>
              <a:rPr lang="it-IT" sz="1300" b="1" dirty="0" smtClean="0">
                <a:latin typeface="Century Schoolbook" pitchFamily="18" charset="0"/>
              </a:rPr>
              <a:t> MATURAZIONE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07504" y="4725144"/>
            <a:ext cx="8892480" cy="6924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300" dirty="0" smtClean="0">
                <a:latin typeface="Century Schoolbook" pitchFamily="18" charset="0"/>
              </a:rPr>
              <a:t>Per ogni trattamento verrà realizzata una </a:t>
            </a:r>
            <a:r>
              <a:rPr lang="it-IT" sz="1300" b="1" dirty="0" smtClean="0">
                <a:latin typeface="Century Schoolbook" pitchFamily="18" charset="0"/>
              </a:rPr>
              <a:t>CURVA </a:t>
            </a:r>
            <a:r>
              <a:rPr lang="it-IT" sz="1300" b="1" dirty="0" err="1" smtClean="0">
                <a:latin typeface="Century Schoolbook" pitchFamily="18" charset="0"/>
              </a:rPr>
              <a:t>DI</a:t>
            </a:r>
            <a:r>
              <a:rPr lang="it-IT" sz="1300" b="1" dirty="0" smtClean="0">
                <a:latin typeface="Century Schoolbook" pitchFamily="18" charset="0"/>
              </a:rPr>
              <a:t> MATURAZIONE</a:t>
            </a:r>
            <a:r>
              <a:rPr lang="it-IT" sz="1300" dirty="0" smtClean="0">
                <a:latin typeface="Century Schoolbook" pitchFamily="18" charset="0"/>
              </a:rPr>
              <a:t> attraverso prelievi periodici, prendendo in esame solidi solubili (</a:t>
            </a:r>
            <a:r>
              <a:rPr lang="it-IT" sz="1300" dirty="0" err="1" smtClean="0">
                <a:latin typeface="Century Schoolbook" pitchFamily="18" charset="0"/>
              </a:rPr>
              <a:t>°Brix</a:t>
            </a:r>
            <a:r>
              <a:rPr lang="it-IT" sz="1300" dirty="0" smtClean="0">
                <a:latin typeface="Century Schoolbook" pitchFamily="18" charset="0"/>
              </a:rPr>
              <a:t>), acidità titolabile (g/L di acido tartarico) e pH. </a:t>
            </a:r>
          </a:p>
          <a:p>
            <a:pPr algn="ctr"/>
            <a:r>
              <a:rPr lang="it-IT" sz="1300" dirty="0" smtClean="0">
                <a:latin typeface="Century Schoolbook" pitchFamily="18" charset="0"/>
              </a:rPr>
              <a:t>Per ogni campione alla raccolta verrà eseguita l’analisi dell’APA, polifenoli ed </a:t>
            </a:r>
            <a:r>
              <a:rPr lang="it-IT" sz="1300" dirty="0" err="1" smtClean="0">
                <a:latin typeface="Century Schoolbook" pitchFamily="18" charset="0"/>
              </a:rPr>
              <a:t>antociani</a:t>
            </a:r>
            <a:r>
              <a:rPr lang="it-IT" sz="1300" dirty="0" smtClean="0">
                <a:latin typeface="Century Schoolbook" pitchFamily="18" charset="0"/>
              </a:rPr>
              <a:t>.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21439" y="188640"/>
            <a:ext cx="8501122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entury Schoolbook" pitchFamily="18" charset="0"/>
              </a:rPr>
              <a:t>AZIONE 1</a:t>
            </a:r>
          </a:p>
          <a:p>
            <a:pPr lvl="0" algn="ctr"/>
            <a:r>
              <a:rPr lang="it-IT" sz="1500" dirty="0" smtClean="0">
                <a:latin typeface="Century Schoolbook" pitchFamily="18" charset="0"/>
              </a:rPr>
              <a:t>Applicazione di </a:t>
            </a:r>
            <a:r>
              <a:rPr lang="it-IT" sz="1500" b="1" dirty="0" smtClean="0">
                <a:latin typeface="Century Schoolbook" pitchFamily="18" charset="0"/>
              </a:rPr>
              <a:t>metodologie</a:t>
            </a:r>
            <a:r>
              <a:rPr lang="it-IT" sz="1500" dirty="0" smtClean="0">
                <a:latin typeface="Century Schoolbook" pitchFamily="18" charset="0"/>
              </a:rPr>
              <a:t> e </a:t>
            </a:r>
            <a:r>
              <a:rPr lang="it-IT" sz="1500" b="1" dirty="0" smtClean="0">
                <a:latin typeface="Century Schoolbook" pitchFamily="18" charset="0"/>
              </a:rPr>
              <a:t>tecniche sostenibili </a:t>
            </a:r>
            <a:r>
              <a:rPr lang="it-IT" sz="1500" dirty="0" smtClean="0">
                <a:latin typeface="Century Schoolbook" pitchFamily="18" charset="0"/>
              </a:rPr>
              <a:t>per contrastare il cambiamento climatico in </a:t>
            </a:r>
            <a:r>
              <a:rPr lang="it-IT" sz="1500" b="1" dirty="0" smtClean="0">
                <a:latin typeface="Century Schoolbook" pitchFamily="18" charset="0"/>
              </a:rPr>
              <a:t>viticoltura</a:t>
            </a:r>
            <a:r>
              <a:rPr lang="it-IT" sz="1500" dirty="0" smtClean="0">
                <a:latin typeface="Century Schoolbook" pitchFamily="18" charset="0"/>
              </a:rPr>
              <a:t> – fase di campo</a:t>
            </a:r>
            <a:endParaRPr lang="it-IT" sz="1500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1958</TotalTime>
  <Words>1806</Words>
  <Application>Microsoft Office PowerPoint</Application>
  <PresentationFormat>Presentazione su schermo (4:3)</PresentationFormat>
  <Paragraphs>172</Paragraphs>
  <Slides>22</Slides>
  <Notes>0</Notes>
  <HiddenSlides>4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  <vt:variant>
        <vt:lpstr>Presentazioni personalizzate</vt:lpstr>
      </vt:variant>
      <vt:variant>
        <vt:i4>1</vt:i4>
      </vt:variant>
    </vt:vector>
  </HeadingPairs>
  <TitlesOfParts>
    <vt:vector size="24" baseType="lpstr">
      <vt:lpstr>Tema di Office</vt:lpstr>
      <vt:lpstr>VITIVINICOLTURA E CAMBIAMENTO CLIMATICO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Presentazione personalizzata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Varietà resistenti per una viticoltura sostenibile</dc:title>
  <dc:creator>Valued Acer Customer</dc:creator>
  <cp:lastModifiedBy>cpezzi</cp:lastModifiedBy>
  <cp:revision>211</cp:revision>
  <dcterms:created xsi:type="dcterms:W3CDTF">2016-05-17T11:45:59Z</dcterms:created>
  <dcterms:modified xsi:type="dcterms:W3CDTF">2016-07-27T15:02:36Z</dcterms:modified>
</cp:coreProperties>
</file>