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57" r:id="rId3"/>
    <p:sldId id="260" r:id="rId4"/>
    <p:sldId id="259" r:id="rId5"/>
    <p:sldId id="290" r:id="rId6"/>
    <p:sldId id="291" r:id="rId7"/>
    <p:sldId id="262" r:id="rId8"/>
    <p:sldId id="294" r:id="rId9"/>
    <p:sldId id="292" r:id="rId10"/>
    <p:sldId id="295" r:id="rId11"/>
    <p:sldId id="264" r:id="rId12"/>
    <p:sldId id="293" r:id="rId13"/>
    <p:sldId id="267" r:id="rId14"/>
    <p:sldId id="271" r:id="rId15"/>
    <p:sldId id="269" r:id="rId16"/>
    <p:sldId id="270" r:id="rId17"/>
  </p:sldIdLst>
  <p:sldSz cx="9144000" cy="6858000" type="screen4x3"/>
  <p:notesSz cx="6858000" cy="9144000"/>
  <p:custShowLst>
    <p:custShow name="Presentazione personalizzata 1" id="0">
      <p:sldLst>
        <p:sld r:id="rId2"/>
        <p:sld r:id="rId3"/>
        <p:sld r:id="rId4"/>
        <p:sld r:id="rId5"/>
        <p:sld r:id="rId8"/>
        <p:sld r:id="rId12"/>
        <p:sld r:id="rId15"/>
        <p:sld r:id="rId16"/>
        <p:sld r:id="rId17"/>
      </p:sldLst>
    </p:custShow>
  </p:custShow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9" autoAdjust="0"/>
    <p:restoredTop sz="94660"/>
  </p:normalViewPr>
  <p:slideViewPr>
    <p:cSldViewPr>
      <p:cViewPr varScale="1">
        <p:scale>
          <a:sx n="67" d="100"/>
          <a:sy n="67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910A4F-B51E-4DDA-897D-C01953FAF2D1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980E0E5C-C656-4359-8D54-479CD8EE2BE7}">
      <dgm:prSet phldrT="[Testo]" custT="1"/>
      <dgm:spPr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smtClean="0">
              <a:solidFill>
                <a:schemeClr val="tx2"/>
              </a:solidFill>
              <a:latin typeface="Century Schoolbook" pitchFamily="18" charset="0"/>
            </a:rPr>
            <a:t>1) ESERCIZIO DELLA COOPERAZIONE</a:t>
          </a:r>
          <a:endParaRPr lang="it-IT" sz="15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B1A002E-9984-4E13-90A3-CC884BBAE86D}" type="parTrans" cxnId="{949EADD1-9F97-482A-975B-BD96EE44EBED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C7B5CB43-645F-4052-AF59-01D2962C5FE0}" type="sibTrans" cxnId="{949EADD1-9F97-482A-975B-BD96EE44EBED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A918BEF0-5AE7-4A6D-B180-981C42624A5E}">
      <dgm:prSet phldrT="[Testo]" custT="1"/>
      <dgm:spPr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smtClean="0">
              <a:solidFill>
                <a:schemeClr val="tx2"/>
              </a:solidFill>
              <a:latin typeface="Century Schoolbook" pitchFamily="18" charset="0"/>
            </a:rPr>
            <a:t>2) SPECIFICHE AZIONI LEGATE ALLA REALIZZAZIONE DEL PIANO (AZIONE 1 E 2)</a:t>
          </a:r>
          <a:endParaRPr lang="it-IT" sz="1500" b="1" dirty="0" smtClean="0">
            <a:solidFill>
              <a:schemeClr val="tx2"/>
            </a:solidFill>
            <a:latin typeface="Century Schoolbook" pitchFamily="18" charset="0"/>
          </a:endParaRPr>
        </a:p>
      </dgm:t>
    </dgm:pt>
    <dgm:pt modelId="{E5B64B8C-89A6-466A-89F4-887AAC5A473C}" type="parTrans" cxnId="{6C79B681-13A4-4A29-BCDA-65F65FEA22C8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7461421B-C09F-4834-A4AA-98AABEAF9CC3}" type="sibTrans" cxnId="{6C79B681-13A4-4A29-BCDA-65F65FEA22C8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A3735970-4A3D-46A8-BFAC-B5BE2423BF5F}">
      <dgm:prSet phldrT="[Testo]" custT="1"/>
      <dgm:spPr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3) PIANO DI DIVULGAZIONE E TRASFERIMENTO DEI RISULTATI E IMPLEMENTAZIONE DELLA RETE PEI</a:t>
          </a:r>
        </a:p>
      </dgm:t>
    </dgm:pt>
    <dgm:pt modelId="{AC210ADF-C228-442F-8942-BCDB2568230A}" type="parTrans" cxnId="{C31772EE-EFC6-4FB8-9DDA-2666367DB2CF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B02694F4-154D-4FF9-AC64-93D5FC2DD4FB}" type="sibTrans" cxnId="{C31772EE-EFC6-4FB8-9DDA-2666367DB2CF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71C69744-038B-484F-AD67-D749697A44D2}">
      <dgm:prSet phldrT="[Testo]" custT="1"/>
      <dgm:spPr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smtClean="0">
              <a:solidFill>
                <a:schemeClr val="tx2"/>
              </a:solidFill>
              <a:latin typeface="Century Schoolbook" pitchFamily="18" charset="0"/>
            </a:rPr>
            <a:t>4) ATTIVITÀ DI FORMAZIONE</a:t>
          </a:r>
          <a:endParaRPr lang="it-IT" sz="1500" b="1" dirty="0" smtClean="0">
            <a:solidFill>
              <a:schemeClr val="tx2"/>
            </a:solidFill>
            <a:latin typeface="Century Schoolbook" pitchFamily="18" charset="0"/>
          </a:endParaRPr>
        </a:p>
      </dgm:t>
    </dgm:pt>
    <dgm:pt modelId="{1805B724-3B92-4D70-9C79-CEAE669E525C}" type="parTrans" cxnId="{99C67DA9-8A9B-4CBD-A268-763A94D25E49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2FC3058C-02F4-435B-8565-4C66971B5739}" type="sibTrans" cxnId="{99C67DA9-8A9B-4CBD-A268-763A94D25E49}">
      <dgm:prSet/>
      <dgm:spPr/>
      <dgm:t>
        <a:bodyPr/>
        <a:lstStyle/>
        <a:p>
          <a:endParaRPr lang="it-IT" b="1">
            <a:solidFill>
              <a:schemeClr val="tx2"/>
            </a:solidFill>
          </a:endParaRPr>
        </a:p>
      </dgm:t>
    </dgm:pt>
    <dgm:pt modelId="{F34E5E6E-E96B-4BFB-B4AD-E2033A692499}" type="pres">
      <dgm:prSet presAssocID="{8D910A4F-B51E-4DDA-897D-C01953FAF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88D14A9-0B13-4636-9209-04AE063455E6}" type="pres">
      <dgm:prSet presAssocID="{980E0E5C-C656-4359-8D54-479CD8EE2BE7}" presName="parentText" presStyleLbl="node1" presStyleIdx="0" presStyleCnt="4" custScaleY="53963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73DC28-132F-4A0A-844A-D38BB0E2C624}" type="pres">
      <dgm:prSet presAssocID="{C7B5CB43-645F-4052-AF59-01D2962C5FE0}" presName="spacer" presStyleCnt="0"/>
      <dgm:spPr/>
      <dgm:t>
        <a:bodyPr/>
        <a:lstStyle/>
        <a:p>
          <a:endParaRPr lang="it-IT"/>
        </a:p>
      </dgm:t>
    </dgm:pt>
    <dgm:pt modelId="{482B4649-B739-48BC-9A3F-429EA85ED18B}" type="pres">
      <dgm:prSet presAssocID="{A918BEF0-5AE7-4A6D-B180-981C42624A5E}" presName="parentText" presStyleLbl="node1" presStyleIdx="1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B9F257-7A0B-4F7C-8554-003F656B5FB5}" type="pres">
      <dgm:prSet presAssocID="{7461421B-C09F-4834-A4AA-98AABEAF9CC3}" presName="spacer" presStyleCnt="0"/>
      <dgm:spPr/>
      <dgm:t>
        <a:bodyPr/>
        <a:lstStyle/>
        <a:p>
          <a:endParaRPr lang="it-IT"/>
        </a:p>
      </dgm:t>
    </dgm:pt>
    <dgm:pt modelId="{B3389166-82E9-4067-A5B4-DE426B0760C7}" type="pres">
      <dgm:prSet presAssocID="{A3735970-4A3D-46A8-BFAC-B5BE2423BF5F}" presName="parentText" presStyleLbl="node1" presStyleIdx="2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B8E3DA-2B82-48A6-AE63-95A7CDCBB1DB}" type="pres">
      <dgm:prSet presAssocID="{B02694F4-154D-4FF9-AC64-93D5FC2DD4FB}" presName="spacer" presStyleCnt="0"/>
      <dgm:spPr/>
      <dgm:t>
        <a:bodyPr/>
        <a:lstStyle/>
        <a:p>
          <a:endParaRPr lang="it-IT"/>
        </a:p>
      </dgm:t>
    </dgm:pt>
    <dgm:pt modelId="{25A43BD2-A75D-4B40-97CC-57593F6549CA}" type="pres">
      <dgm:prSet presAssocID="{71C69744-038B-484F-AD67-D749697A44D2}" presName="parentText" presStyleLbl="node1" presStyleIdx="3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2C994FA-6405-40AF-93D4-0E96B224CEF0}" type="presOf" srcId="{A918BEF0-5AE7-4A6D-B180-981C42624A5E}" destId="{482B4649-B739-48BC-9A3F-429EA85ED18B}" srcOrd="0" destOrd="0" presId="urn:microsoft.com/office/officeart/2005/8/layout/vList2"/>
    <dgm:cxn modelId="{99C67DA9-8A9B-4CBD-A268-763A94D25E49}" srcId="{8D910A4F-B51E-4DDA-897D-C01953FAF2D1}" destId="{71C69744-038B-484F-AD67-D749697A44D2}" srcOrd="3" destOrd="0" parTransId="{1805B724-3B92-4D70-9C79-CEAE669E525C}" sibTransId="{2FC3058C-02F4-435B-8565-4C66971B5739}"/>
    <dgm:cxn modelId="{A1E8DDDB-BE09-409C-BE24-2AAA021B9253}" type="presOf" srcId="{71C69744-038B-484F-AD67-D749697A44D2}" destId="{25A43BD2-A75D-4B40-97CC-57593F6549CA}" srcOrd="0" destOrd="0" presId="urn:microsoft.com/office/officeart/2005/8/layout/vList2"/>
    <dgm:cxn modelId="{949EADD1-9F97-482A-975B-BD96EE44EBED}" srcId="{8D910A4F-B51E-4DDA-897D-C01953FAF2D1}" destId="{980E0E5C-C656-4359-8D54-479CD8EE2BE7}" srcOrd="0" destOrd="0" parTransId="{FB1A002E-9984-4E13-90A3-CC884BBAE86D}" sibTransId="{C7B5CB43-645F-4052-AF59-01D2962C5FE0}"/>
    <dgm:cxn modelId="{65BFEE45-243D-46DF-99BB-80AB8B9239E2}" type="presOf" srcId="{A3735970-4A3D-46A8-BFAC-B5BE2423BF5F}" destId="{B3389166-82E9-4067-A5B4-DE426B0760C7}" srcOrd="0" destOrd="0" presId="urn:microsoft.com/office/officeart/2005/8/layout/vList2"/>
    <dgm:cxn modelId="{639EF18C-6B3B-4C51-A693-EA3F67DDF8C2}" type="presOf" srcId="{980E0E5C-C656-4359-8D54-479CD8EE2BE7}" destId="{F88D14A9-0B13-4636-9209-04AE063455E6}" srcOrd="0" destOrd="0" presId="urn:microsoft.com/office/officeart/2005/8/layout/vList2"/>
    <dgm:cxn modelId="{2161E141-7F30-4173-B086-54B12E50519F}" type="presOf" srcId="{8D910A4F-B51E-4DDA-897D-C01953FAF2D1}" destId="{F34E5E6E-E96B-4BFB-B4AD-E2033A692499}" srcOrd="0" destOrd="0" presId="urn:microsoft.com/office/officeart/2005/8/layout/vList2"/>
    <dgm:cxn modelId="{6C79B681-13A4-4A29-BCDA-65F65FEA22C8}" srcId="{8D910A4F-B51E-4DDA-897D-C01953FAF2D1}" destId="{A918BEF0-5AE7-4A6D-B180-981C42624A5E}" srcOrd="1" destOrd="0" parTransId="{E5B64B8C-89A6-466A-89F4-887AAC5A473C}" sibTransId="{7461421B-C09F-4834-A4AA-98AABEAF9CC3}"/>
    <dgm:cxn modelId="{C31772EE-EFC6-4FB8-9DDA-2666367DB2CF}" srcId="{8D910A4F-B51E-4DDA-897D-C01953FAF2D1}" destId="{A3735970-4A3D-46A8-BFAC-B5BE2423BF5F}" srcOrd="2" destOrd="0" parTransId="{AC210ADF-C228-442F-8942-BCDB2568230A}" sibTransId="{B02694F4-154D-4FF9-AC64-93D5FC2DD4FB}"/>
    <dgm:cxn modelId="{5188D2C7-1BFE-4D8A-9CA4-B8F44A444FB4}" type="presParOf" srcId="{F34E5E6E-E96B-4BFB-B4AD-E2033A692499}" destId="{F88D14A9-0B13-4636-9209-04AE063455E6}" srcOrd="0" destOrd="0" presId="urn:microsoft.com/office/officeart/2005/8/layout/vList2"/>
    <dgm:cxn modelId="{131F85C4-559C-4032-8C29-A9E51AC3E873}" type="presParOf" srcId="{F34E5E6E-E96B-4BFB-B4AD-E2033A692499}" destId="{2D73DC28-132F-4A0A-844A-D38BB0E2C624}" srcOrd="1" destOrd="0" presId="urn:microsoft.com/office/officeart/2005/8/layout/vList2"/>
    <dgm:cxn modelId="{D74B8CA0-DF86-47AB-AE35-760E670A0864}" type="presParOf" srcId="{F34E5E6E-E96B-4BFB-B4AD-E2033A692499}" destId="{482B4649-B739-48BC-9A3F-429EA85ED18B}" srcOrd="2" destOrd="0" presId="urn:microsoft.com/office/officeart/2005/8/layout/vList2"/>
    <dgm:cxn modelId="{8B26201E-6E9F-48A9-955E-5AE9E343F3D9}" type="presParOf" srcId="{F34E5E6E-E96B-4BFB-B4AD-E2033A692499}" destId="{B5B9F257-7A0B-4F7C-8554-003F656B5FB5}" srcOrd="3" destOrd="0" presId="urn:microsoft.com/office/officeart/2005/8/layout/vList2"/>
    <dgm:cxn modelId="{8617C21F-5DA8-4D7C-A209-73BBE9750226}" type="presParOf" srcId="{F34E5E6E-E96B-4BFB-B4AD-E2033A692499}" destId="{B3389166-82E9-4067-A5B4-DE426B0760C7}" srcOrd="4" destOrd="0" presId="urn:microsoft.com/office/officeart/2005/8/layout/vList2"/>
    <dgm:cxn modelId="{504B23EC-8C2E-404E-99C9-C18407A45F35}" type="presParOf" srcId="{F34E5E6E-E96B-4BFB-B4AD-E2033A692499}" destId="{8AB8E3DA-2B82-48A6-AE63-95A7CDCBB1DB}" srcOrd="5" destOrd="0" presId="urn:microsoft.com/office/officeart/2005/8/layout/vList2"/>
    <dgm:cxn modelId="{93F6C579-4173-459B-AD79-27F302DE8525}" type="presParOf" srcId="{F34E5E6E-E96B-4BFB-B4AD-E2033A692499}" destId="{25A43BD2-A75D-4B40-97CC-57593F6549CA}" srcOrd="6" destOrd="0" presId="urn:microsoft.com/office/officeart/2005/8/layout/vList2"/>
  </dgm:cxnLst>
  <dgm:bg>
    <a:gradFill>
      <a:gsLst>
        <a:gs pos="0">
          <a:schemeClr val="accent2">
            <a:lumMod val="5000"/>
            <a:lumOff val="95000"/>
          </a:schemeClr>
        </a:gs>
        <a:gs pos="74000">
          <a:schemeClr val="accent2">
            <a:lumMod val="45000"/>
            <a:lumOff val="55000"/>
          </a:schemeClr>
        </a:gs>
        <a:gs pos="83000">
          <a:schemeClr val="accent2">
            <a:lumMod val="45000"/>
            <a:lumOff val="55000"/>
          </a:schemeClr>
        </a:gs>
        <a:gs pos="100000">
          <a:schemeClr val="accent2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AZIONE 1</a:t>
          </a:r>
          <a:endParaRPr lang="it-IT" sz="24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D081B48C-2389-451F-B631-5512818F7D7C}">
      <dgm:prSet phldrT="[Testo]" custT="1"/>
      <dgm:spPr>
        <a:solidFill>
          <a:schemeClr val="bg1"/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l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Effetti di diverse strategie di gestione del vigneto sul sequestro di carbonio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5216834-9A9F-4496-8F50-57CC6292B968}" type="parTrans" cxnId="{FDCF3321-2FC3-4386-B49A-76C40A174FC9}">
      <dgm:prSet/>
      <dgm:spPr/>
      <dgm:t>
        <a:bodyPr/>
        <a:lstStyle/>
        <a:p>
          <a:endParaRPr lang="it-IT"/>
        </a:p>
      </dgm:t>
    </dgm:pt>
    <dgm:pt modelId="{FD3FF92E-3998-4476-831D-6B9EF881A12B}" type="sibTrans" cxnId="{FDCF3321-2FC3-4386-B49A-76C40A174FC9}">
      <dgm:prSet/>
      <dgm:spPr/>
      <dgm:t>
        <a:bodyPr/>
        <a:lstStyle/>
        <a:p>
          <a:endParaRPr lang="it-IT"/>
        </a:p>
      </dgm:t>
    </dgm:pt>
    <dgm:pt modelId="{C7421992-2432-40C3-A03B-3BD6AC8EA2BB}">
      <dgm:prSet phldrT="[Testo]" custT="1"/>
      <dgm:spPr>
        <a:solidFill>
          <a:schemeClr val="bg1"/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Metodo LCA applicato all’indicatore </a:t>
          </a:r>
          <a:r>
            <a:rPr lang="it-IT" sz="2000" b="1" dirty="0" smtClean="0">
              <a:solidFill>
                <a:schemeClr val="tx2"/>
              </a:solidFill>
              <a:latin typeface="Century Schoolbook" pitchFamily="18" charset="0"/>
            </a:rPr>
            <a:t>ARIA </a:t>
          </a:r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di prodotto</a:t>
          </a:r>
          <a:endParaRPr lang="it-IT" sz="2000" b="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5E8FAF6E-1E97-4DA8-888F-4DB1C998940E}" type="parTrans" cxnId="{A9ACF0E3-2AA6-460B-96A4-4BD2604C356D}">
      <dgm:prSet/>
      <dgm:spPr/>
      <dgm:t>
        <a:bodyPr/>
        <a:lstStyle/>
        <a:p>
          <a:endParaRPr lang="it-IT"/>
        </a:p>
      </dgm:t>
    </dgm:pt>
    <dgm:pt modelId="{55804CFC-DA9D-4E61-9C74-1D023B8C513E}" type="sibTrans" cxnId="{A9ACF0E3-2AA6-460B-96A4-4BD2604C356D}">
      <dgm:prSet/>
      <dgm:spPr/>
      <dgm:t>
        <a:bodyPr/>
        <a:lstStyle/>
        <a:p>
          <a:endParaRPr lang="it-IT"/>
        </a:p>
      </dgm:t>
    </dgm:pt>
    <dgm:pt modelId="{8BA5F3C7-5555-442F-AACF-46BE9628A70D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AZIONE 2</a:t>
          </a:r>
          <a:endParaRPr lang="it-IT" sz="24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93594A80-A082-475C-A8F4-2DDA48D705C6}" type="sibTrans" cxnId="{E669FD96-7C58-46A3-88EA-E7932E45618C}">
      <dgm:prSet/>
      <dgm:spPr/>
      <dgm:t>
        <a:bodyPr/>
        <a:lstStyle/>
        <a:p>
          <a:endParaRPr lang="it-IT"/>
        </a:p>
      </dgm:t>
    </dgm:pt>
    <dgm:pt modelId="{DC3DDAD7-F94E-41C0-A4DC-FACA39D03664}" type="parTrans" cxnId="{E669FD96-7C58-46A3-88EA-E7932E45618C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2" custScaleY="3225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2" custScaleY="3508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B7DD89-175C-4C81-9135-51C055367C0C}" type="pres">
      <dgm:prSet presAssocID="{428C2768-C668-4519-82E2-8A511DEB18A7}" presName="sp" presStyleCnt="0"/>
      <dgm:spPr/>
    </dgm:pt>
    <dgm:pt modelId="{087C3BA6-ED7B-455E-9DF6-0D71AA23C0FA}" type="pres">
      <dgm:prSet presAssocID="{8BA5F3C7-5555-442F-AACF-46BE9628A70D}" presName="linNode" presStyleCnt="0"/>
      <dgm:spPr/>
    </dgm:pt>
    <dgm:pt modelId="{645735CD-1910-4D8A-B607-1224EB7011DB}" type="pres">
      <dgm:prSet presAssocID="{8BA5F3C7-5555-442F-AACF-46BE9628A70D}" presName="parentText" presStyleLbl="node1" presStyleIdx="1" presStyleCnt="2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AC6C3F-89A1-4FC4-A77F-1269411EAC2F}" type="pres">
      <dgm:prSet presAssocID="{8BA5F3C7-5555-442F-AACF-46BE9628A70D}" presName="descendantText" presStyleLbl="alignAccFollowNode1" presStyleIdx="1" presStyleCnt="2" custScaleY="3219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66CD937-B290-47A6-9B79-E299E01D1838}" type="presOf" srcId="{D856DB86-E2BE-4CE8-AE4E-9D4B7CB3D897}" destId="{4C7D5395-6201-4F66-9C38-5B966A083CB8}" srcOrd="0" destOrd="0" presId="urn:microsoft.com/office/officeart/2005/8/layout/vList5"/>
    <dgm:cxn modelId="{35398B47-058A-4BD3-B003-286B72DED7C7}" type="presOf" srcId="{8BA5F3C7-5555-442F-AACF-46BE9628A70D}" destId="{645735CD-1910-4D8A-B607-1224EB7011DB}" srcOrd="0" destOrd="0" presId="urn:microsoft.com/office/officeart/2005/8/layout/vList5"/>
    <dgm:cxn modelId="{FDCF3321-2FC3-4386-B49A-76C40A174FC9}" srcId="{D856DB86-E2BE-4CE8-AE4E-9D4B7CB3D897}" destId="{D081B48C-2389-451F-B631-5512818F7D7C}" srcOrd="0" destOrd="0" parTransId="{E5216834-9A9F-4496-8F50-57CC6292B968}" sibTransId="{FD3FF92E-3998-4476-831D-6B9EF881A12B}"/>
    <dgm:cxn modelId="{A9ACF0E3-2AA6-460B-96A4-4BD2604C356D}" srcId="{8BA5F3C7-5555-442F-AACF-46BE9628A70D}" destId="{C7421992-2432-40C3-A03B-3BD6AC8EA2BB}" srcOrd="0" destOrd="0" parTransId="{5E8FAF6E-1E97-4DA8-888F-4DB1C998940E}" sibTransId="{55804CFC-DA9D-4E61-9C74-1D023B8C513E}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AEF99905-67B4-4255-8C60-C150E299F2D1}" type="presOf" srcId="{D081B48C-2389-451F-B631-5512818F7D7C}" destId="{9A2C4C2D-0592-475F-A15A-51460CB610AB}" srcOrd="0" destOrd="0" presId="urn:microsoft.com/office/officeart/2005/8/layout/vList5"/>
    <dgm:cxn modelId="{4ED4F3AB-FEEF-4CEC-A465-3227D663B818}" type="presOf" srcId="{B4733820-C5A3-490D-B5C2-F90D0003E85D}" destId="{1E57FC25-C351-4D78-A72D-D432A84F264E}" srcOrd="0" destOrd="0" presId="urn:microsoft.com/office/officeart/2005/8/layout/vList5"/>
    <dgm:cxn modelId="{4CBDF395-3D80-46E9-9ADD-65DBDA8B96DD}" type="presOf" srcId="{C7421992-2432-40C3-A03B-3BD6AC8EA2BB}" destId="{65AC6C3F-89A1-4FC4-A77F-1269411EAC2F}" srcOrd="0" destOrd="0" presId="urn:microsoft.com/office/officeart/2005/8/layout/vList5"/>
    <dgm:cxn modelId="{E669FD96-7C58-46A3-88EA-E7932E45618C}" srcId="{B4733820-C5A3-490D-B5C2-F90D0003E85D}" destId="{8BA5F3C7-5555-442F-AACF-46BE9628A70D}" srcOrd="1" destOrd="0" parTransId="{DC3DDAD7-F94E-41C0-A4DC-FACA39D03664}" sibTransId="{93594A80-A082-475C-A8F4-2DDA48D705C6}"/>
    <dgm:cxn modelId="{F62EC28E-1F03-48C7-A501-BC9BE6C4276D}" type="presParOf" srcId="{1E57FC25-C351-4D78-A72D-D432A84F264E}" destId="{6CB3E0AC-C42B-4B1F-942A-F267A619AA68}" srcOrd="0" destOrd="0" presId="urn:microsoft.com/office/officeart/2005/8/layout/vList5"/>
    <dgm:cxn modelId="{E0764DD6-7FD5-464C-98E3-8850F505D046}" type="presParOf" srcId="{6CB3E0AC-C42B-4B1F-942A-F267A619AA68}" destId="{4C7D5395-6201-4F66-9C38-5B966A083CB8}" srcOrd="0" destOrd="0" presId="urn:microsoft.com/office/officeart/2005/8/layout/vList5"/>
    <dgm:cxn modelId="{8C42E008-3182-4334-9D0C-CFF3EFF52F59}" type="presParOf" srcId="{6CB3E0AC-C42B-4B1F-942A-F267A619AA68}" destId="{9A2C4C2D-0592-475F-A15A-51460CB610AB}" srcOrd="1" destOrd="0" presId="urn:microsoft.com/office/officeart/2005/8/layout/vList5"/>
    <dgm:cxn modelId="{A0007567-878C-4EBA-91CB-D0B1F1A36508}" type="presParOf" srcId="{1E57FC25-C351-4D78-A72D-D432A84F264E}" destId="{53B7DD89-175C-4C81-9135-51C055367C0C}" srcOrd="1" destOrd="0" presId="urn:microsoft.com/office/officeart/2005/8/layout/vList5"/>
    <dgm:cxn modelId="{62B0665F-C4B8-49FD-8B49-35B76313E4E3}" type="presParOf" srcId="{1E57FC25-C351-4D78-A72D-D432A84F264E}" destId="{087C3BA6-ED7B-455E-9DF6-0D71AA23C0FA}" srcOrd="2" destOrd="0" presId="urn:microsoft.com/office/officeart/2005/8/layout/vList5"/>
    <dgm:cxn modelId="{2AC1A20D-DE58-4A4A-ACD1-05BBCEB12B41}" type="presParOf" srcId="{087C3BA6-ED7B-455E-9DF6-0D71AA23C0FA}" destId="{645735CD-1910-4D8A-B607-1224EB7011DB}" srcOrd="0" destOrd="0" presId="urn:microsoft.com/office/officeart/2005/8/layout/vList5"/>
    <dgm:cxn modelId="{C72096FC-9961-46B3-B46A-37FFC72D40BD}" type="presParOf" srcId="{087C3BA6-ED7B-455E-9DF6-0D71AA23C0FA}" destId="{65AC6C3F-89A1-4FC4-A77F-1269411EAC2F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/>
          </a:solidFill>
        </a:ln>
      </dgm:spPr>
      <dgm:t>
        <a:bodyPr/>
        <a:lstStyle/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GESTIONE DEL SUOLO</a:t>
          </a:r>
          <a:endParaRPr lang="it-IT" sz="24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D081B48C-2389-451F-B631-5512818F7D7C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l"/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Coltivazione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, lungo il filare, di </a:t>
          </a:r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leguminose auto-riseminanti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 a basso fabbisogno idrico e nell’interfilare di un miscuglio di </a:t>
          </a:r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specie erbacee</a:t>
          </a:r>
          <a:endParaRPr lang="it-IT" sz="15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5216834-9A9F-4496-8F50-57CC6292B968}" type="parTrans" cxnId="{FDCF3321-2FC3-4386-B49A-76C40A174FC9}">
      <dgm:prSet/>
      <dgm:spPr/>
      <dgm:t>
        <a:bodyPr/>
        <a:lstStyle/>
        <a:p>
          <a:endParaRPr lang="it-IT"/>
        </a:p>
      </dgm:t>
    </dgm:pt>
    <dgm:pt modelId="{FD3FF92E-3998-4476-831D-6B9EF881A12B}" type="sibTrans" cxnId="{FDCF3321-2FC3-4386-B49A-76C40A174FC9}">
      <dgm:prSet/>
      <dgm:spPr/>
      <dgm:t>
        <a:bodyPr/>
        <a:lstStyle/>
        <a:p>
          <a:endParaRPr lang="it-IT"/>
        </a:p>
      </dgm:t>
    </dgm:pt>
    <dgm:pt modelId="{8BA5F3C7-5555-442F-AACF-46BE9628A70D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GESTIONE DELLA CHIOMA</a:t>
          </a:r>
          <a:endParaRPr lang="it-IT" sz="24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DC3DDAD7-F94E-41C0-A4DC-FACA39D03664}" type="parTrans" cxnId="{E669FD96-7C58-46A3-88EA-E7932E45618C}">
      <dgm:prSet/>
      <dgm:spPr/>
      <dgm:t>
        <a:bodyPr/>
        <a:lstStyle/>
        <a:p>
          <a:endParaRPr lang="it-IT"/>
        </a:p>
      </dgm:t>
    </dgm:pt>
    <dgm:pt modelId="{93594A80-A082-475C-A8F4-2DDA48D705C6}" type="sibTrans" cxnId="{E669FD96-7C58-46A3-88EA-E7932E45618C}">
      <dgm:prSet/>
      <dgm:spPr/>
      <dgm:t>
        <a:bodyPr/>
        <a:lstStyle/>
        <a:p>
          <a:endParaRPr lang="it-IT"/>
        </a:p>
      </dgm:t>
    </dgm:pt>
    <dgm:pt modelId="{C7421992-2432-40C3-A03B-3BD6AC8EA2B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Mantenimento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 di un’</a:t>
          </a:r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elevata area fogliare 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ritardando, in maniera mirata, gli interventi di cimatura e defogliazione nel periodo primaverile e nella prima parte del periodo estivo, quando la disponibilità idrica non è limitante</a:t>
          </a:r>
          <a:endParaRPr lang="it-IT" sz="1800" b="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5E8FAF6E-1E97-4DA8-888F-4DB1C998940E}" type="parTrans" cxnId="{A9ACF0E3-2AA6-460B-96A4-4BD2604C356D}">
      <dgm:prSet/>
      <dgm:spPr/>
      <dgm:t>
        <a:bodyPr/>
        <a:lstStyle/>
        <a:p>
          <a:endParaRPr lang="it-IT"/>
        </a:p>
      </dgm:t>
    </dgm:pt>
    <dgm:pt modelId="{55804CFC-DA9D-4E61-9C74-1D023B8C513E}" type="sibTrans" cxnId="{A9ACF0E3-2AA6-460B-96A4-4BD2604C356D}">
      <dgm:prSet/>
      <dgm:spPr/>
      <dgm:t>
        <a:bodyPr/>
        <a:lstStyle/>
        <a:p>
          <a:endParaRPr lang="it-IT"/>
        </a:p>
      </dgm:t>
    </dgm:pt>
    <dgm:pt modelId="{C946DF57-BD9C-4A96-BB2D-5326F79ABEB3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IMPIEGO DEL CAOLINO</a:t>
          </a:r>
          <a:endParaRPr lang="it-IT" sz="2400" b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94C7907A-5606-484E-A187-FD2F6063DF9D}" type="sibTrans" cxnId="{05851524-E686-40EF-9843-4FE58D77C193}">
      <dgm:prSet/>
      <dgm:spPr/>
      <dgm:t>
        <a:bodyPr/>
        <a:lstStyle/>
        <a:p>
          <a:endParaRPr lang="it-IT"/>
        </a:p>
      </dgm:t>
    </dgm:pt>
    <dgm:pt modelId="{21DDDE2B-291D-48E5-BF6A-03D4BB83383C}" type="parTrans" cxnId="{05851524-E686-40EF-9843-4FE58D77C193}">
      <dgm:prSet/>
      <dgm:spPr/>
      <dgm:t>
        <a:bodyPr/>
        <a:lstStyle/>
        <a:p>
          <a:endParaRPr lang="it-IT"/>
        </a:p>
      </dgm:t>
    </dgm:pt>
    <dgm:pt modelId="{528CE23C-27AE-4665-8EF6-5FB30111CD10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Riduzione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 degli effetti negativi dovuti a </a:t>
          </a:r>
          <a:r>
            <a:rPr lang="it-IT" sz="1800" b="1" dirty="0" smtClean="0">
              <a:solidFill>
                <a:schemeClr val="tx2"/>
              </a:solidFill>
              <a:latin typeface="Century Schoolbook" pitchFamily="18" charset="0"/>
            </a:rPr>
            <a:t>stress idrici, termici e luminosi</a:t>
          </a:r>
          <a:r>
            <a:rPr lang="it-IT" sz="1800" b="0" dirty="0" smtClean="0">
              <a:solidFill>
                <a:schemeClr val="tx2"/>
              </a:solidFill>
              <a:latin typeface="Century Schoolbook" pitchFamily="18" charset="0"/>
            </a:rPr>
            <a:t> che si verificano piuttosto frequentemente nei vigneti della Regione</a:t>
          </a:r>
          <a:endParaRPr lang="it-IT" sz="1800" b="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92F005F1-AC11-42C9-84FC-3530C8445072}" type="sibTrans" cxnId="{E4F6187F-A08C-4885-B053-1E0483F0783D}">
      <dgm:prSet/>
      <dgm:spPr/>
      <dgm:t>
        <a:bodyPr/>
        <a:lstStyle/>
        <a:p>
          <a:endParaRPr lang="it-IT"/>
        </a:p>
      </dgm:t>
    </dgm:pt>
    <dgm:pt modelId="{321E57AB-8D94-4FAF-85AD-CED2F83534D8}" type="parTrans" cxnId="{E4F6187F-A08C-4885-B053-1E0483F0783D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3" custScaleY="3225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3" custScaleY="41059" custLinFactNeighborX="0" custLinFactNeighborY="-228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B7DD89-175C-4C81-9135-51C055367C0C}" type="pres">
      <dgm:prSet presAssocID="{428C2768-C668-4519-82E2-8A511DEB18A7}" presName="sp" presStyleCnt="0"/>
      <dgm:spPr/>
    </dgm:pt>
    <dgm:pt modelId="{087C3BA6-ED7B-455E-9DF6-0D71AA23C0FA}" type="pres">
      <dgm:prSet presAssocID="{8BA5F3C7-5555-442F-AACF-46BE9628A70D}" presName="linNode" presStyleCnt="0"/>
      <dgm:spPr/>
    </dgm:pt>
    <dgm:pt modelId="{645735CD-1910-4D8A-B607-1224EB7011DB}" type="pres">
      <dgm:prSet presAssocID="{8BA5F3C7-5555-442F-AACF-46BE9628A70D}" presName="parentText" presStyleLbl="node1" presStyleIdx="1" presStyleCnt="3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AC6C3F-89A1-4FC4-A77F-1269411EAC2F}" type="pres">
      <dgm:prSet presAssocID="{8BA5F3C7-5555-442F-AACF-46BE9628A70D}" presName="descendantText" presStyleLbl="alignAccFollowNode1" presStyleIdx="1" presStyleCnt="3" custScaleY="445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2E6A907-23CE-4043-B839-F8007A6F1570}" type="pres">
      <dgm:prSet presAssocID="{93594A80-A082-475C-A8F4-2DDA48D705C6}" presName="sp" presStyleCnt="0"/>
      <dgm:spPr/>
    </dgm:pt>
    <dgm:pt modelId="{9DBB94A0-A20A-4867-8EB4-E77A6568AEF0}" type="pres">
      <dgm:prSet presAssocID="{C946DF57-BD9C-4A96-BB2D-5326F79ABEB3}" presName="linNode" presStyleCnt="0"/>
      <dgm:spPr/>
    </dgm:pt>
    <dgm:pt modelId="{0D2C10E0-2C19-4D85-81DF-404964248D5E}" type="pres">
      <dgm:prSet presAssocID="{C946DF57-BD9C-4A96-BB2D-5326F79ABEB3}" presName="parentText" presStyleLbl="node1" presStyleIdx="2" presStyleCnt="3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610B42-1967-4904-BED5-DA892D5B9072}" type="pres">
      <dgm:prSet presAssocID="{C946DF57-BD9C-4A96-BB2D-5326F79ABEB3}" presName="descendantText" presStyleLbl="alignAccFollowNode1" presStyleIdx="2" presStyleCnt="3" custScaleY="445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7EA0A7E-5D45-4D2E-9915-2AFD442B157E}" type="presOf" srcId="{B4733820-C5A3-490D-B5C2-F90D0003E85D}" destId="{1E57FC25-C351-4D78-A72D-D432A84F264E}" srcOrd="0" destOrd="0" presId="urn:microsoft.com/office/officeart/2005/8/layout/vList5"/>
    <dgm:cxn modelId="{2DA65E98-1890-433E-9B0C-39A912B1D743}" type="presOf" srcId="{C7421992-2432-40C3-A03B-3BD6AC8EA2BB}" destId="{65AC6C3F-89A1-4FC4-A77F-1269411EAC2F}" srcOrd="0" destOrd="0" presId="urn:microsoft.com/office/officeart/2005/8/layout/vList5"/>
    <dgm:cxn modelId="{416AD2B7-AD63-47FE-9D68-CE64D01B88F5}" type="presOf" srcId="{528CE23C-27AE-4665-8EF6-5FB30111CD10}" destId="{58610B42-1967-4904-BED5-DA892D5B9072}" srcOrd="0" destOrd="0" presId="urn:microsoft.com/office/officeart/2005/8/layout/vList5"/>
    <dgm:cxn modelId="{E4F6187F-A08C-4885-B053-1E0483F0783D}" srcId="{C946DF57-BD9C-4A96-BB2D-5326F79ABEB3}" destId="{528CE23C-27AE-4665-8EF6-5FB30111CD10}" srcOrd="0" destOrd="0" parTransId="{321E57AB-8D94-4FAF-85AD-CED2F83534D8}" sibTransId="{92F005F1-AC11-42C9-84FC-3530C8445072}"/>
    <dgm:cxn modelId="{05851524-E686-40EF-9843-4FE58D77C193}" srcId="{B4733820-C5A3-490D-B5C2-F90D0003E85D}" destId="{C946DF57-BD9C-4A96-BB2D-5326F79ABEB3}" srcOrd="2" destOrd="0" parTransId="{21DDDE2B-291D-48E5-BF6A-03D4BB83383C}" sibTransId="{94C7907A-5606-484E-A187-FD2F6063DF9D}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159E169B-6B80-4535-96E6-A52D1F00D718}" type="presOf" srcId="{C946DF57-BD9C-4A96-BB2D-5326F79ABEB3}" destId="{0D2C10E0-2C19-4D85-81DF-404964248D5E}" srcOrd="0" destOrd="0" presId="urn:microsoft.com/office/officeart/2005/8/layout/vList5"/>
    <dgm:cxn modelId="{FDCF3321-2FC3-4386-B49A-76C40A174FC9}" srcId="{D856DB86-E2BE-4CE8-AE4E-9D4B7CB3D897}" destId="{D081B48C-2389-451F-B631-5512818F7D7C}" srcOrd="0" destOrd="0" parTransId="{E5216834-9A9F-4496-8F50-57CC6292B968}" sibTransId="{FD3FF92E-3998-4476-831D-6B9EF881A12B}"/>
    <dgm:cxn modelId="{A9ACF0E3-2AA6-460B-96A4-4BD2604C356D}" srcId="{8BA5F3C7-5555-442F-AACF-46BE9628A70D}" destId="{C7421992-2432-40C3-A03B-3BD6AC8EA2BB}" srcOrd="0" destOrd="0" parTransId="{5E8FAF6E-1E97-4DA8-888F-4DB1C998940E}" sibTransId="{55804CFC-DA9D-4E61-9C74-1D023B8C513E}"/>
    <dgm:cxn modelId="{E669FD96-7C58-46A3-88EA-E7932E45618C}" srcId="{B4733820-C5A3-490D-B5C2-F90D0003E85D}" destId="{8BA5F3C7-5555-442F-AACF-46BE9628A70D}" srcOrd="1" destOrd="0" parTransId="{DC3DDAD7-F94E-41C0-A4DC-FACA39D03664}" sibTransId="{93594A80-A082-475C-A8F4-2DDA48D705C6}"/>
    <dgm:cxn modelId="{6D65DE29-13F3-4FE5-A377-CB7F8B49604D}" type="presOf" srcId="{D081B48C-2389-451F-B631-5512818F7D7C}" destId="{9A2C4C2D-0592-475F-A15A-51460CB610AB}" srcOrd="0" destOrd="0" presId="urn:microsoft.com/office/officeart/2005/8/layout/vList5"/>
    <dgm:cxn modelId="{B2FD4064-9A23-41ED-9A1B-85B40D015FE8}" type="presOf" srcId="{D856DB86-E2BE-4CE8-AE4E-9D4B7CB3D897}" destId="{4C7D5395-6201-4F66-9C38-5B966A083CB8}" srcOrd="0" destOrd="0" presId="urn:microsoft.com/office/officeart/2005/8/layout/vList5"/>
    <dgm:cxn modelId="{A5C3E22B-9FF2-42BE-974A-97FC00FCBD2C}" type="presOf" srcId="{8BA5F3C7-5555-442F-AACF-46BE9628A70D}" destId="{645735CD-1910-4D8A-B607-1224EB7011DB}" srcOrd="0" destOrd="0" presId="urn:microsoft.com/office/officeart/2005/8/layout/vList5"/>
    <dgm:cxn modelId="{06042FE5-51C2-46C3-B611-46E335145613}" type="presParOf" srcId="{1E57FC25-C351-4D78-A72D-D432A84F264E}" destId="{6CB3E0AC-C42B-4B1F-942A-F267A619AA68}" srcOrd="0" destOrd="0" presId="urn:microsoft.com/office/officeart/2005/8/layout/vList5"/>
    <dgm:cxn modelId="{7E5181CB-E0A9-49A8-B49B-6B1459F56271}" type="presParOf" srcId="{6CB3E0AC-C42B-4B1F-942A-F267A619AA68}" destId="{4C7D5395-6201-4F66-9C38-5B966A083CB8}" srcOrd="0" destOrd="0" presId="urn:microsoft.com/office/officeart/2005/8/layout/vList5"/>
    <dgm:cxn modelId="{7B472648-230C-4D8B-A35F-5B5E9811244A}" type="presParOf" srcId="{6CB3E0AC-C42B-4B1F-942A-F267A619AA68}" destId="{9A2C4C2D-0592-475F-A15A-51460CB610AB}" srcOrd="1" destOrd="0" presId="urn:microsoft.com/office/officeart/2005/8/layout/vList5"/>
    <dgm:cxn modelId="{D1E78AB1-2B78-4BCE-AD03-7F93CEF769D5}" type="presParOf" srcId="{1E57FC25-C351-4D78-A72D-D432A84F264E}" destId="{53B7DD89-175C-4C81-9135-51C055367C0C}" srcOrd="1" destOrd="0" presId="urn:microsoft.com/office/officeart/2005/8/layout/vList5"/>
    <dgm:cxn modelId="{7053F298-4888-46C7-97EA-27562F4306BC}" type="presParOf" srcId="{1E57FC25-C351-4D78-A72D-D432A84F264E}" destId="{087C3BA6-ED7B-455E-9DF6-0D71AA23C0FA}" srcOrd="2" destOrd="0" presId="urn:microsoft.com/office/officeart/2005/8/layout/vList5"/>
    <dgm:cxn modelId="{DE589B49-85BE-4B3F-BE75-CDBAA054D1D3}" type="presParOf" srcId="{087C3BA6-ED7B-455E-9DF6-0D71AA23C0FA}" destId="{645735CD-1910-4D8A-B607-1224EB7011DB}" srcOrd="0" destOrd="0" presId="urn:microsoft.com/office/officeart/2005/8/layout/vList5"/>
    <dgm:cxn modelId="{8DA0098F-D117-44A9-AC77-4DC7BB577083}" type="presParOf" srcId="{087C3BA6-ED7B-455E-9DF6-0D71AA23C0FA}" destId="{65AC6C3F-89A1-4FC4-A77F-1269411EAC2F}" srcOrd="1" destOrd="0" presId="urn:microsoft.com/office/officeart/2005/8/layout/vList5"/>
    <dgm:cxn modelId="{17E9EA9C-20A2-42EE-865C-997E5695AEE7}" type="presParOf" srcId="{1E57FC25-C351-4D78-A72D-D432A84F264E}" destId="{62E6A907-23CE-4043-B839-F8007A6F1570}" srcOrd="3" destOrd="0" presId="urn:microsoft.com/office/officeart/2005/8/layout/vList5"/>
    <dgm:cxn modelId="{7F14BCC0-11F8-43B0-8F14-8D7D199BD065}" type="presParOf" srcId="{1E57FC25-C351-4D78-A72D-D432A84F264E}" destId="{9DBB94A0-A20A-4867-8EB4-E77A6568AEF0}" srcOrd="4" destOrd="0" presId="urn:microsoft.com/office/officeart/2005/8/layout/vList5"/>
    <dgm:cxn modelId="{6F55EB0A-B19F-4173-86A4-0C45DAD9920C}" type="presParOf" srcId="{9DBB94A0-A20A-4867-8EB4-E77A6568AEF0}" destId="{0D2C10E0-2C19-4D85-81DF-404964248D5E}" srcOrd="0" destOrd="0" presId="urn:microsoft.com/office/officeart/2005/8/layout/vList5"/>
    <dgm:cxn modelId="{99592499-3134-4E5B-A8C8-198D210EAB77}" type="presParOf" srcId="{9DBB94A0-A20A-4867-8EB4-E77A6568AEF0}" destId="{58610B42-1967-4904-BED5-DA892D5B9072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CC0099"/>
          </a:solidFill>
        </a:ln>
      </dgm:spPr>
      <dgm:t>
        <a:bodyPr/>
        <a:lstStyle/>
        <a:p>
          <a:endParaRPr lang="it-IT" sz="2400" b="1" dirty="0" smtClean="0">
            <a:solidFill>
              <a:schemeClr val="tx2"/>
            </a:solidFill>
            <a:latin typeface="Century Schoolbook" pitchFamily="18" charset="0"/>
          </a:endParaRPr>
        </a:p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RILIEVI</a:t>
          </a:r>
        </a:p>
        <a:p>
          <a:r>
            <a:rPr lang="it-IT" sz="1500" b="0" i="1" dirty="0" smtClean="0">
              <a:solidFill>
                <a:schemeClr val="tx2"/>
              </a:solidFill>
              <a:latin typeface="Century Schoolbook" pitchFamily="18" charset="0"/>
            </a:rPr>
            <a:t>A cura di </a:t>
          </a:r>
          <a:r>
            <a:rPr lang="it-IT" sz="1500" b="0" i="1" dirty="0" err="1" smtClean="0">
              <a:solidFill>
                <a:schemeClr val="tx2"/>
              </a:solidFill>
              <a:latin typeface="Century Schoolbook" pitchFamily="18" charset="0"/>
            </a:rPr>
            <a:t>Unibo</a:t>
          </a:r>
          <a:r>
            <a:rPr lang="it-IT" sz="1500" b="0" i="1" dirty="0" smtClean="0">
              <a:solidFill>
                <a:schemeClr val="tx2"/>
              </a:solidFill>
              <a:latin typeface="Century Schoolbook" pitchFamily="18" charset="0"/>
            </a:rPr>
            <a:t>, in collaborazione con ASTRA e CRPV </a:t>
          </a:r>
        </a:p>
        <a:p>
          <a:endParaRPr lang="it-IT" sz="2400" b="1" dirty="0" smtClean="0">
            <a:solidFill>
              <a:schemeClr val="tx2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6BEB23A2-C63F-49EE-859B-CA8E1D513FA0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Sostanza organica ed analisi chimico-fisiche del suolo annuali, nel filare e nell’interfilare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00FB2092-0CEE-48F7-BBAE-C5E80B7209BF}" type="parTrans" cxnId="{3BA1FF8A-C568-4F22-B220-77ABEB6F2711}">
      <dgm:prSet/>
      <dgm:spPr/>
      <dgm:t>
        <a:bodyPr/>
        <a:lstStyle/>
        <a:p>
          <a:endParaRPr lang="it-IT"/>
        </a:p>
      </dgm:t>
    </dgm:pt>
    <dgm:pt modelId="{AA8A56B2-B0BE-4653-835E-9F20C5D4A071}" type="sibTrans" cxnId="{3BA1FF8A-C568-4F22-B220-77ABEB6F2711}">
      <dgm:prSet/>
      <dgm:spPr/>
      <dgm:t>
        <a:bodyPr/>
        <a:lstStyle/>
        <a:p>
          <a:endParaRPr lang="it-IT"/>
        </a:p>
      </dgm:t>
    </dgm:pt>
    <dgm:pt modelId="{912F7759-20AA-49A6-9ED2-B41311A98969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Respirazione del suolo e delle sue componenti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B44F7417-E3A5-4EB0-86B9-E23D068F2079}" type="parTrans" cxnId="{80357C71-670A-4EA5-8C9C-2F20E6B46463}">
      <dgm:prSet/>
      <dgm:spPr/>
      <dgm:t>
        <a:bodyPr/>
        <a:lstStyle/>
        <a:p>
          <a:endParaRPr lang="it-IT"/>
        </a:p>
      </dgm:t>
    </dgm:pt>
    <dgm:pt modelId="{8E99CDF4-52D8-4311-AB13-705DF12F6C5E}" type="sibTrans" cxnId="{80357C71-670A-4EA5-8C9C-2F20E6B46463}">
      <dgm:prSet/>
      <dgm:spPr/>
      <dgm:t>
        <a:bodyPr/>
        <a:lstStyle/>
        <a:p>
          <a:endParaRPr lang="it-IT"/>
        </a:p>
      </dgm:t>
    </dgm:pt>
    <dgm:pt modelId="{D5B92055-5BF4-425B-A32B-56476E8E9F1A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Temperatura ed umidità del suolo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D3E203FC-4A92-410D-9991-4DA293FBA87D}" type="parTrans" cxnId="{16E3A980-40D7-4AE3-8B4E-C8BC8BF41CE6}">
      <dgm:prSet/>
      <dgm:spPr/>
      <dgm:t>
        <a:bodyPr/>
        <a:lstStyle/>
        <a:p>
          <a:endParaRPr lang="it-IT"/>
        </a:p>
      </dgm:t>
    </dgm:pt>
    <dgm:pt modelId="{8E784211-6A22-420A-A145-AA440AE55C53}" type="sibTrans" cxnId="{16E3A980-40D7-4AE3-8B4E-C8BC8BF41CE6}">
      <dgm:prSet/>
      <dgm:spPr/>
      <dgm:t>
        <a:bodyPr/>
        <a:lstStyle/>
        <a:p>
          <a:endParaRPr lang="it-IT"/>
        </a:p>
      </dgm:t>
    </dgm:pt>
    <dgm:pt modelId="{7B0A2813-B83F-4AEA-B6F9-A0BFF55B2A85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Scambi gassosi del </a:t>
          </a:r>
          <a:r>
            <a:rPr lang="it-IT" sz="1800" dirty="0" err="1" smtClean="0">
              <a:solidFill>
                <a:schemeClr val="tx2"/>
              </a:solidFill>
              <a:latin typeface="Century Schoolbook" pitchFamily="18" charset="0"/>
            </a:rPr>
            <a:t>cotico</a:t>
          </a:r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 erboso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624B36D5-05B2-40CB-A01E-C3AAE4D80968}" type="parTrans" cxnId="{C13F8B83-31AE-40B6-9A00-4C2F62DF925E}">
      <dgm:prSet/>
      <dgm:spPr/>
      <dgm:t>
        <a:bodyPr/>
        <a:lstStyle/>
        <a:p>
          <a:endParaRPr lang="it-IT"/>
        </a:p>
      </dgm:t>
    </dgm:pt>
    <dgm:pt modelId="{836DA9DA-598A-4047-9865-00E011C09963}" type="sibTrans" cxnId="{C13F8B83-31AE-40B6-9A00-4C2F62DF925E}">
      <dgm:prSet/>
      <dgm:spPr/>
      <dgm:t>
        <a:bodyPr/>
        <a:lstStyle/>
        <a:p>
          <a:endParaRPr lang="it-IT"/>
        </a:p>
      </dgm:t>
    </dgm:pt>
    <dgm:pt modelId="{6CFDBFAF-AD2B-42F4-8C70-86F62DB84D00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5FC300D3-91E0-466C-8BAF-19562DAB9310}" type="parTrans" cxnId="{B8795B87-DDDC-4CB4-B335-48D4861176EC}">
      <dgm:prSet/>
      <dgm:spPr/>
      <dgm:t>
        <a:bodyPr/>
        <a:lstStyle/>
        <a:p>
          <a:endParaRPr lang="it-IT"/>
        </a:p>
      </dgm:t>
    </dgm:pt>
    <dgm:pt modelId="{AB341229-DE86-4428-ACC1-EE0E949E9A74}" type="sibTrans" cxnId="{B8795B87-DDDC-4CB4-B335-48D4861176EC}">
      <dgm:prSet/>
      <dgm:spPr/>
      <dgm:t>
        <a:bodyPr/>
        <a:lstStyle/>
        <a:p>
          <a:endParaRPr lang="it-IT"/>
        </a:p>
      </dgm:t>
    </dgm:pt>
    <dgm:pt modelId="{6B1E4682-2889-4CE0-A79E-D6EB6966B433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31E16530-83B4-4988-9FC8-6C150DF2BFA2}" type="parTrans" cxnId="{B9B4FD24-FF70-4CA4-93B1-E581DBB58381}">
      <dgm:prSet/>
      <dgm:spPr/>
      <dgm:t>
        <a:bodyPr/>
        <a:lstStyle/>
        <a:p>
          <a:endParaRPr lang="it-IT"/>
        </a:p>
      </dgm:t>
    </dgm:pt>
    <dgm:pt modelId="{3561532A-BECA-4155-BCD9-56A6195BBA40}" type="sibTrans" cxnId="{B9B4FD24-FF70-4CA4-93B1-E581DBB58381}">
      <dgm:prSet/>
      <dgm:spPr/>
      <dgm:t>
        <a:bodyPr/>
        <a:lstStyle/>
        <a:p>
          <a:endParaRPr lang="it-IT"/>
        </a:p>
      </dgm:t>
    </dgm:pt>
    <dgm:pt modelId="{5D94D548-AD2D-4D24-B42A-2872858FC6ED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Grado di copertura del suolo da parte delle essenze erbacee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3B51D4C5-1FB0-4F1D-B698-0B9539A33932}" type="parTrans" cxnId="{B30C9A0F-1B77-4926-A287-2092D424DAFB}">
      <dgm:prSet/>
      <dgm:spPr/>
      <dgm:t>
        <a:bodyPr/>
        <a:lstStyle/>
        <a:p>
          <a:endParaRPr lang="it-IT"/>
        </a:p>
      </dgm:t>
    </dgm:pt>
    <dgm:pt modelId="{D58F519B-AA82-479A-A808-FEF39505D1B3}" type="sibTrans" cxnId="{B30C9A0F-1B77-4926-A287-2092D424DAFB}">
      <dgm:prSet/>
      <dgm:spPr/>
      <dgm:t>
        <a:bodyPr/>
        <a:lstStyle/>
        <a:p>
          <a:endParaRPr lang="it-IT"/>
        </a:p>
      </dgm:t>
    </dgm:pt>
    <dgm:pt modelId="{9CAF0C9C-C1A2-41DD-9DA8-66A718001068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Composizione floristica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20561031-E4EC-42D7-A3ED-99E88B8C8201}" type="parTrans" cxnId="{ED2C3735-6F54-4B4E-8B5E-AC196C6F5743}">
      <dgm:prSet/>
      <dgm:spPr/>
      <dgm:t>
        <a:bodyPr/>
        <a:lstStyle/>
        <a:p>
          <a:endParaRPr lang="it-IT"/>
        </a:p>
      </dgm:t>
    </dgm:pt>
    <dgm:pt modelId="{48505BAE-E002-42F6-BDDC-2D61CFC94464}" type="sibTrans" cxnId="{ED2C3735-6F54-4B4E-8B5E-AC196C6F5743}">
      <dgm:prSet/>
      <dgm:spPr/>
      <dgm:t>
        <a:bodyPr/>
        <a:lstStyle/>
        <a:p>
          <a:endParaRPr lang="it-IT"/>
        </a:p>
      </dgm:t>
    </dgm:pt>
    <dgm:pt modelId="{F4659978-369B-46ED-A085-AC67A77AB2BD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Biomassa prodotta dalle essenze erbacee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9CA7CE5E-3D3B-46F3-A159-4F290A002D90}" type="parTrans" cxnId="{1CC9982B-5421-4B9F-96E8-1408DF80C0DC}">
      <dgm:prSet/>
      <dgm:spPr/>
      <dgm:t>
        <a:bodyPr/>
        <a:lstStyle/>
        <a:p>
          <a:endParaRPr lang="it-IT"/>
        </a:p>
      </dgm:t>
    </dgm:pt>
    <dgm:pt modelId="{CC508D5D-10EF-4CCA-A372-54E3996AAD91}" type="sibTrans" cxnId="{1CC9982B-5421-4B9F-96E8-1408DF80C0DC}">
      <dgm:prSet/>
      <dgm:spPr/>
      <dgm:t>
        <a:bodyPr/>
        <a:lstStyle/>
        <a:p>
          <a:endParaRPr lang="it-IT"/>
        </a:p>
      </dgm:t>
    </dgm:pt>
    <dgm:pt modelId="{8146E023-2D9C-47B8-BD0C-231D578A1C7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68C47E80-E2D7-44E0-8645-F5626378BA6B}" type="parTrans" cxnId="{586DAAF4-1B8B-4F8E-8045-015982E2FC73}">
      <dgm:prSet/>
      <dgm:spPr/>
      <dgm:t>
        <a:bodyPr/>
        <a:lstStyle/>
        <a:p>
          <a:endParaRPr lang="it-IT"/>
        </a:p>
      </dgm:t>
    </dgm:pt>
    <dgm:pt modelId="{DE781594-014B-4C83-8528-9AB18F93B147}" type="sibTrans" cxnId="{586DAAF4-1B8B-4F8E-8045-015982E2FC73}">
      <dgm:prSet/>
      <dgm:spPr/>
      <dgm:t>
        <a:bodyPr/>
        <a:lstStyle/>
        <a:p>
          <a:endParaRPr lang="it-IT"/>
        </a:p>
      </dgm:t>
    </dgm:pt>
    <dgm:pt modelId="{9737D76C-312F-498F-8456-DA6624DDB579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7ECE567-A640-40D2-84E5-64944D7230C6}" type="parTrans" cxnId="{45B27FDB-015B-4568-92CB-18ED089C195E}">
      <dgm:prSet/>
      <dgm:spPr/>
      <dgm:t>
        <a:bodyPr/>
        <a:lstStyle/>
        <a:p>
          <a:endParaRPr lang="it-IT"/>
        </a:p>
      </dgm:t>
    </dgm:pt>
    <dgm:pt modelId="{47417F68-D903-4525-BB9F-60B41B479092}" type="sibTrans" cxnId="{45B27FDB-015B-4568-92CB-18ED089C195E}">
      <dgm:prSet/>
      <dgm:spPr/>
      <dgm:t>
        <a:bodyPr/>
        <a:lstStyle/>
        <a:p>
          <a:endParaRPr lang="it-IT"/>
        </a:p>
      </dgm:t>
    </dgm:pt>
    <dgm:pt modelId="{9A7A5832-50E2-4A3A-A02A-C92DBE15E0B1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967A965-19E2-4160-8F51-FF3ADC11250E}" type="parTrans" cxnId="{48C4D8BC-DE6B-4F50-B36C-CC93F53BF44B}">
      <dgm:prSet/>
      <dgm:spPr/>
      <dgm:t>
        <a:bodyPr/>
        <a:lstStyle/>
        <a:p>
          <a:endParaRPr lang="it-IT"/>
        </a:p>
      </dgm:t>
    </dgm:pt>
    <dgm:pt modelId="{C52C345F-54FC-4D1C-9AB5-DCAA19108F51}" type="sibTrans" cxnId="{48C4D8BC-DE6B-4F50-B36C-CC93F53BF44B}">
      <dgm:prSet/>
      <dgm:spPr/>
      <dgm:t>
        <a:bodyPr/>
        <a:lstStyle/>
        <a:p>
          <a:endParaRPr lang="it-IT"/>
        </a:p>
      </dgm:t>
    </dgm:pt>
    <dgm:pt modelId="{88648714-20D0-4DE9-AC90-B7654611D6E1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8E81E505-9B54-47E5-ACD5-81C7E2291EA2}" type="parTrans" cxnId="{BC3E9486-63CA-4B3E-A516-CC8A9599BDA0}">
      <dgm:prSet/>
      <dgm:spPr/>
      <dgm:t>
        <a:bodyPr/>
        <a:lstStyle/>
        <a:p>
          <a:endParaRPr lang="it-IT"/>
        </a:p>
      </dgm:t>
    </dgm:pt>
    <dgm:pt modelId="{F228411E-B206-49A4-93EB-15CA00B30303}" type="sibTrans" cxnId="{BC3E9486-63CA-4B3E-A516-CC8A9599BDA0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28400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25122" custLinFactNeighborX="668" custLinFactNeighborY="22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30C9A0F-1B77-4926-A287-2092D424DAFB}" srcId="{D856DB86-E2BE-4CE8-AE4E-9D4B7CB3D897}" destId="{5D94D548-AD2D-4D24-B42A-2872858FC6ED}" srcOrd="10" destOrd="0" parTransId="{3B51D4C5-1FB0-4F1D-B698-0B9539A33932}" sibTransId="{D58F519B-AA82-479A-A808-FEF39505D1B3}"/>
    <dgm:cxn modelId="{BC3E9486-63CA-4B3E-A516-CC8A9599BDA0}" srcId="{D856DB86-E2BE-4CE8-AE4E-9D4B7CB3D897}" destId="{88648714-20D0-4DE9-AC90-B7654611D6E1}" srcOrd="5" destOrd="0" parTransId="{8E81E505-9B54-47E5-ACD5-81C7E2291EA2}" sibTransId="{F228411E-B206-49A4-93EB-15CA00B30303}"/>
    <dgm:cxn modelId="{16E3A980-40D7-4AE3-8B4E-C8BC8BF41CE6}" srcId="{D856DB86-E2BE-4CE8-AE4E-9D4B7CB3D897}" destId="{D5B92055-5BF4-425B-A32B-56476E8E9F1A}" srcOrd="4" destOrd="0" parTransId="{D3E203FC-4A92-410D-9991-4DA293FBA87D}" sibTransId="{8E784211-6A22-420A-A145-AA440AE55C53}"/>
    <dgm:cxn modelId="{8B200103-2EE6-4F89-8748-742B7D761CE8}" type="presOf" srcId="{9CAF0C9C-C1A2-41DD-9DA8-66A718001068}" destId="{9A2C4C2D-0592-475F-A15A-51460CB610AB}" srcOrd="0" destOrd="11" presId="urn:microsoft.com/office/officeart/2005/8/layout/vList5"/>
    <dgm:cxn modelId="{94CB9CAE-0730-4233-A93C-DC2A7ADBAEF5}" type="presOf" srcId="{8146E023-2D9C-47B8-BD0C-231D578A1C7B}" destId="{9A2C4C2D-0592-475F-A15A-51460CB610AB}" srcOrd="0" destOrd="0" presId="urn:microsoft.com/office/officeart/2005/8/layout/vList5"/>
    <dgm:cxn modelId="{48C4D8BC-DE6B-4F50-B36C-CC93F53BF44B}" srcId="{D856DB86-E2BE-4CE8-AE4E-9D4B7CB3D897}" destId="{9A7A5832-50E2-4A3A-A02A-C92DBE15E0B1}" srcOrd="6" destOrd="0" parTransId="{E967A965-19E2-4160-8F51-FF3ADC11250E}" sibTransId="{C52C345F-54FC-4D1C-9AB5-DCAA19108F51}"/>
    <dgm:cxn modelId="{EF8679F9-764C-4DA3-86A8-453A69A403E7}" type="presOf" srcId="{6CFDBFAF-AD2B-42F4-8C70-86F62DB84D00}" destId="{9A2C4C2D-0592-475F-A15A-51460CB610AB}" srcOrd="0" destOrd="7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3BA1FF8A-C568-4F22-B220-77ABEB6F2711}" srcId="{D856DB86-E2BE-4CE8-AE4E-9D4B7CB3D897}" destId="{6BEB23A2-C63F-49EE-859B-CA8E1D513FA0}" srcOrd="2" destOrd="0" parTransId="{00FB2092-0CEE-48F7-BBAE-C5E80B7209BF}" sibTransId="{AA8A56B2-B0BE-4653-835E-9F20C5D4A071}"/>
    <dgm:cxn modelId="{B9B4FD24-FF70-4CA4-93B1-E581DBB58381}" srcId="{D856DB86-E2BE-4CE8-AE4E-9D4B7CB3D897}" destId="{6B1E4682-2889-4CE0-A79E-D6EB6966B433}" srcOrd="8" destOrd="0" parTransId="{31E16530-83B4-4988-9FC8-6C150DF2BFA2}" sibTransId="{3561532A-BECA-4155-BCD9-56A6195BBA40}"/>
    <dgm:cxn modelId="{1CC9982B-5421-4B9F-96E8-1408DF80C0DC}" srcId="{D856DB86-E2BE-4CE8-AE4E-9D4B7CB3D897}" destId="{F4659978-369B-46ED-A085-AC67A77AB2BD}" srcOrd="12" destOrd="0" parTransId="{9CA7CE5E-3D3B-46F3-A159-4F290A002D90}" sibTransId="{CC508D5D-10EF-4CCA-A372-54E3996AAD91}"/>
    <dgm:cxn modelId="{646E4A3A-4B73-4B63-93B3-607BFA2DC6CC}" type="presOf" srcId="{912F7759-20AA-49A6-9ED2-B41311A98969}" destId="{9A2C4C2D-0592-475F-A15A-51460CB610AB}" srcOrd="0" destOrd="3" presId="urn:microsoft.com/office/officeart/2005/8/layout/vList5"/>
    <dgm:cxn modelId="{586DAAF4-1B8B-4F8E-8045-015982E2FC73}" srcId="{D856DB86-E2BE-4CE8-AE4E-9D4B7CB3D897}" destId="{8146E023-2D9C-47B8-BD0C-231D578A1C7B}" srcOrd="0" destOrd="0" parTransId="{68C47E80-E2D7-44E0-8645-F5626378BA6B}" sibTransId="{DE781594-014B-4C83-8528-9AB18F93B147}"/>
    <dgm:cxn modelId="{C13F8B83-31AE-40B6-9A00-4C2F62DF925E}" srcId="{D856DB86-E2BE-4CE8-AE4E-9D4B7CB3D897}" destId="{7B0A2813-B83F-4AEA-B6F9-A0BFF55B2A85}" srcOrd="9" destOrd="0" parTransId="{624B36D5-05B2-40CB-A01E-C3AAE4D80968}" sibTransId="{836DA9DA-598A-4047-9865-00E011C09963}"/>
    <dgm:cxn modelId="{25C8C1D1-39F3-4A58-8B1C-6B7649DBBCB0}" type="presOf" srcId="{B4733820-C5A3-490D-B5C2-F90D0003E85D}" destId="{1E57FC25-C351-4D78-A72D-D432A84F264E}" srcOrd="0" destOrd="0" presId="urn:microsoft.com/office/officeart/2005/8/layout/vList5"/>
    <dgm:cxn modelId="{848B9B6A-2077-4B6E-9649-0DE4F080AA24}" type="presOf" srcId="{D856DB86-E2BE-4CE8-AE4E-9D4B7CB3D897}" destId="{4C7D5395-6201-4F66-9C38-5B966A083CB8}" srcOrd="0" destOrd="0" presId="urn:microsoft.com/office/officeart/2005/8/layout/vList5"/>
    <dgm:cxn modelId="{ED2C3735-6F54-4B4E-8B5E-AC196C6F5743}" srcId="{D856DB86-E2BE-4CE8-AE4E-9D4B7CB3D897}" destId="{9CAF0C9C-C1A2-41DD-9DA8-66A718001068}" srcOrd="11" destOrd="0" parTransId="{20561031-E4EC-42D7-A3ED-99E88B8C8201}" sibTransId="{48505BAE-E002-42F6-BDDC-2D61CFC94464}"/>
    <dgm:cxn modelId="{13D1C0A1-92A1-4BD5-8F2A-0FAE1B7AA168}" type="presOf" srcId="{88648714-20D0-4DE9-AC90-B7654611D6E1}" destId="{9A2C4C2D-0592-475F-A15A-51460CB610AB}" srcOrd="0" destOrd="5" presId="urn:microsoft.com/office/officeart/2005/8/layout/vList5"/>
    <dgm:cxn modelId="{91E3E60C-F66F-40CD-A7CE-F866639F0C1D}" type="presOf" srcId="{9A7A5832-50E2-4A3A-A02A-C92DBE15E0B1}" destId="{9A2C4C2D-0592-475F-A15A-51460CB610AB}" srcOrd="0" destOrd="6" presId="urn:microsoft.com/office/officeart/2005/8/layout/vList5"/>
    <dgm:cxn modelId="{D1F5E20F-AE84-4D85-86F3-DEE753EF698A}" type="presOf" srcId="{F4659978-369B-46ED-A085-AC67A77AB2BD}" destId="{9A2C4C2D-0592-475F-A15A-51460CB610AB}" srcOrd="0" destOrd="12" presId="urn:microsoft.com/office/officeart/2005/8/layout/vList5"/>
    <dgm:cxn modelId="{4036C829-5387-4D2A-BB6C-8C4B7C1717E3}" type="presOf" srcId="{6BEB23A2-C63F-49EE-859B-CA8E1D513FA0}" destId="{9A2C4C2D-0592-475F-A15A-51460CB610AB}" srcOrd="0" destOrd="2" presId="urn:microsoft.com/office/officeart/2005/8/layout/vList5"/>
    <dgm:cxn modelId="{45B27FDB-015B-4568-92CB-18ED089C195E}" srcId="{D856DB86-E2BE-4CE8-AE4E-9D4B7CB3D897}" destId="{9737D76C-312F-498F-8456-DA6624DDB579}" srcOrd="1" destOrd="0" parTransId="{F7ECE567-A640-40D2-84E5-64944D7230C6}" sibTransId="{47417F68-D903-4525-BB9F-60B41B479092}"/>
    <dgm:cxn modelId="{9193863E-9EC5-4908-B315-E6536BD22A17}" type="presOf" srcId="{7B0A2813-B83F-4AEA-B6F9-A0BFF55B2A85}" destId="{9A2C4C2D-0592-475F-A15A-51460CB610AB}" srcOrd="0" destOrd="9" presId="urn:microsoft.com/office/officeart/2005/8/layout/vList5"/>
    <dgm:cxn modelId="{949D5900-7FA2-46DD-B2B3-16CC6FA62D36}" type="presOf" srcId="{D5B92055-5BF4-425B-A32B-56476E8E9F1A}" destId="{9A2C4C2D-0592-475F-A15A-51460CB610AB}" srcOrd="0" destOrd="4" presId="urn:microsoft.com/office/officeart/2005/8/layout/vList5"/>
    <dgm:cxn modelId="{A6F6A295-B9C7-4E7E-BFD2-5E523B95BA41}" type="presOf" srcId="{6B1E4682-2889-4CE0-A79E-D6EB6966B433}" destId="{9A2C4C2D-0592-475F-A15A-51460CB610AB}" srcOrd="0" destOrd="8" presId="urn:microsoft.com/office/officeart/2005/8/layout/vList5"/>
    <dgm:cxn modelId="{EE094EAC-FA7F-4DDF-9091-D8A502116F82}" type="presOf" srcId="{9737D76C-312F-498F-8456-DA6624DDB579}" destId="{9A2C4C2D-0592-475F-A15A-51460CB610AB}" srcOrd="0" destOrd="1" presId="urn:microsoft.com/office/officeart/2005/8/layout/vList5"/>
    <dgm:cxn modelId="{B8795B87-DDDC-4CB4-B335-48D4861176EC}" srcId="{D856DB86-E2BE-4CE8-AE4E-9D4B7CB3D897}" destId="{6CFDBFAF-AD2B-42F4-8C70-86F62DB84D00}" srcOrd="7" destOrd="0" parTransId="{5FC300D3-91E0-466C-8BAF-19562DAB9310}" sibTransId="{AB341229-DE86-4428-ACC1-EE0E949E9A74}"/>
    <dgm:cxn modelId="{80357C71-670A-4EA5-8C9C-2F20E6B46463}" srcId="{D856DB86-E2BE-4CE8-AE4E-9D4B7CB3D897}" destId="{912F7759-20AA-49A6-9ED2-B41311A98969}" srcOrd="3" destOrd="0" parTransId="{B44F7417-E3A5-4EB0-86B9-E23D068F2079}" sibTransId="{8E99CDF4-52D8-4311-AB13-705DF12F6C5E}"/>
    <dgm:cxn modelId="{B262868A-C1D3-417E-8B41-887779B64F84}" type="presOf" srcId="{5D94D548-AD2D-4D24-B42A-2872858FC6ED}" destId="{9A2C4C2D-0592-475F-A15A-51460CB610AB}" srcOrd="0" destOrd="10" presId="urn:microsoft.com/office/officeart/2005/8/layout/vList5"/>
    <dgm:cxn modelId="{C7FCBC5C-43F3-43B6-A8C3-323FEC6ACA64}" type="presParOf" srcId="{1E57FC25-C351-4D78-A72D-D432A84F264E}" destId="{6CB3E0AC-C42B-4B1F-942A-F267A619AA68}" srcOrd="0" destOrd="0" presId="urn:microsoft.com/office/officeart/2005/8/layout/vList5"/>
    <dgm:cxn modelId="{A8F24C3D-8CDA-4E37-813E-749881F736E1}" type="presParOf" srcId="{6CB3E0AC-C42B-4B1F-942A-F267A619AA68}" destId="{4C7D5395-6201-4F66-9C38-5B966A083CB8}" srcOrd="0" destOrd="0" presId="urn:microsoft.com/office/officeart/2005/8/layout/vList5"/>
    <dgm:cxn modelId="{7B1E03C6-2685-43AA-A208-509E5E9EB971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rgbClr val="CC0099"/>
          </a:solidFill>
        </a:ln>
      </dgm:spPr>
      <dgm:t>
        <a:bodyPr/>
        <a:lstStyle/>
        <a:p>
          <a:endParaRPr lang="it-IT" sz="2400" b="1" dirty="0" smtClean="0">
            <a:solidFill>
              <a:schemeClr val="tx2"/>
            </a:solidFill>
            <a:latin typeface="Century Schoolbook" pitchFamily="18" charset="0"/>
          </a:endParaRPr>
        </a:p>
        <a:p>
          <a:r>
            <a:rPr lang="it-IT" sz="2400" b="1" dirty="0" smtClean="0">
              <a:solidFill>
                <a:schemeClr val="tx2"/>
              </a:solidFill>
              <a:latin typeface="Century Schoolbook" pitchFamily="18" charset="0"/>
            </a:rPr>
            <a:t>RILIEVI</a:t>
          </a:r>
        </a:p>
        <a:p>
          <a:r>
            <a:rPr lang="it-IT" sz="1500" b="0" i="1" dirty="0" smtClean="0">
              <a:solidFill>
                <a:schemeClr val="tx2"/>
              </a:solidFill>
              <a:latin typeface="Century Schoolbook" pitchFamily="18" charset="0"/>
            </a:rPr>
            <a:t>A cura di UNIBO, in collaborazione con ASTRA e CRPV </a:t>
          </a:r>
        </a:p>
        <a:p>
          <a:endParaRPr lang="it-IT" sz="2400" b="1" dirty="0" smtClean="0">
            <a:solidFill>
              <a:schemeClr val="tx2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DE1E3809-AB54-4955-B474-C1A228912EBE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Analisi fogliari vite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771AD434-2936-4589-8C7C-54D64D64EAFC}" type="parTrans" cxnId="{8BAB531D-A77B-4135-9B8B-5D356C8705D9}">
      <dgm:prSet/>
      <dgm:spPr/>
      <dgm:t>
        <a:bodyPr/>
        <a:lstStyle/>
        <a:p>
          <a:endParaRPr lang="it-IT"/>
        </a:p>
      </dgm:t>
    </dgm:pt>
    <dgm:pt modelId="{28522B69-3A8D-4BAD-8E5C-523BEE8D1828}" type="sibTrans" cxnId="{8BAB531D-A77B-4135-9B8B-5D356C8705D9}">
      <dgm:prSet/>
      <dgm:spPr/>
      <dgm:t>
        <a:bodyPr/>
        <a:lstStyle/>
        <a:p>
          <a:endParaRPr lang="it-IT"/>
        </a:p>
      </dgm:t>
    </dgm:pt>
    <dgm:pt modelId="{F169BADC-703D-4439-BEF5-09E83A5FD655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Rilievi </a:t>
          </a:r>
          <a:r>
            <a:rPr lang="it-IT" sz="1800" dirty="0" err="1" smtClean="0">
              <a:solidFill>
                <a:schemeClr val="tx2"/>
              </a:solidFill>
              <a:latin typeface="Century Schoolbook" pitchFamily="18" charset="0"/>
            </a:rPr>
            <a:t>fitoiatrici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A380AC66-EE57-403D-A56C-679F14B9573A}" type="parTrans" cxnId="{46991513-BA89-4BC0-A7F1-68A29B609E1D}">
      <dgm:prSet/>
      <dgm:spPr/>
      <dgm:t>
        <a:bodyPr/>
        <a:lstStyle/>
        <a:p>
          <a:endParaRPr lang="it-IT"/>
        </a:p>
      </dgm:t>
    </dgm:pt>
    <dgm:pt modelId="{D33EEE13-9718-442E-BFEC-E1FEFBB9DB72}" type="sibTrans" cxnId="{46991513-BA89-4BC0-A7F1-68A29B609E1D}">
      <dgm:prSet/>
      <dgm:spPr/>
      <dgm:t>
        <a:bodyPr/>
        <a:lstStyle/>
        <a:p>
          <a:endParaRPr lang="it-IT"/>
        </a:p>
      </dgm:t>
    </dgm:pt>
    <dgm:pt modelId="{C252ADD7-3A55-4680-944D-CFE0E3CB1AE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Legno di potatura e indice di </a:t>
          </a:r>
          <a:r>
            <a:rPr lang="it-IT" sz="1800" dirty="0" err="1" smtClean="0">
              <a:solidFill>
                <a:schemeClr val="tx2"/>
              </a:solidFill>
              <a:latin typeface="Century Schoolbook" pitchFamily="18" charset="0"/>
            </a:rPr>
            <a:t>Ravaz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0544EEA-B6B0-4602-85DE-E8AA6B5E14EE}" type="parTrans" cxnId="{AF2F2FB9-89C8-4B10-814D-0445EEB44F50}">
      <dgm:prSet/>
      <dgm:spPr/>
      <dgm:t>
        <a:bodyPr/>
        <a:lstStyle/>
        <a:p>
          <a:endParaRPr lang="it-IT"/>
        </a:p>
      </dgm:t>
    </dgm:pt>
    <dgm:pt modelId="{EEB4DC19-8FE8-43E2-AAEC-F827AA1C1430}" type="sibTrans" cxnId="{AF2F2FB9-89C8-4B10-814D-0445EEB44F50}">
      <dgm:prSet/>
      <dgm:spPr/>
      <dgm:t>
        <a:bodyPr/>
        <a:lstStyle/>
        <a:p>
          <a:endParaRPr lang="it-IT"/>
        </a:p>
      </dgm:t>
    </dgm:pt>
    <dgm:pt modelId="{BBCA2BA9-FC82-4CA7-903C-2801BA94C4E6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0D946466-9212-431E-966D-933C2E170E63}" type="parTrans" cxnId="{BB0410BB-E9FA-4BF0-A2D7-BC4B74BC89D0}">
      <dgm:prSet/>
      <dgm:spPr/>
      <dgm:t>
        <a:bodyPr/>
        <a:lstStyle/>
        <a:p>
          <a:endParaRPr lang="it-IT"/>
        </a:p>
      </dgm:t>
    </dgm:pt>
    <dgm:pt modelId="{81C439D0-AC4B-4315-9286-B726C5412FF0}" type="sibTrans" cxnId="{BB0410BB-E9FA-4BF0-A2D7-BC4B74BC89D0}">
      <dgm:prSet/>
      <dgm:spPr/>
      <dgm:t>
        <a:bodyPr/>
        <a:lstStyle/>
        <a:p>
          <a:endParaRPr lang="it-IT"/>
        </a:p>
      </dgm:t>
    </dgm:pt>
    <dgm:pt modelId="{6B094FDD-DE08-4256-B75F-10EF540EFFC6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Peso e numero di grappoli alla vendemmia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B79890F9-B909-4067-A144-036659E37EE0}" type="parTrans" cxnId="{61E48342-8D4C-4AFB-9C45-7208B804A98C}">
      <dgm:prSet/>
      <dgm:spPr/>
      <dgm:t>
        <a:bodyPr/>
        <a:lstStyle/>
        <a:p>
          <a:endParaRPr lang="it-IT"/>
        </a:p>
      </dgm:t>
    </dgm:pt>
    <dgm:pt modelId="{4A56B8DA-D54D-4BA0-B96E-ADCDD40D293D}" type="sibTrans" cxnId="{61E48342-8D4C-4AFB-9C45-7208B804A98C}">
      <dgm:prSet/>
      <dgm:spPr/>
      <dgm:t>
        <a:bodyPr/>
        <a:lstStyle/>
        <a:p>
          <a:endParaRPr lang="it-IT"/>
        </a:p>
      </dgm:t>
    </dgm:pt>
    <dgm:pt modelId="{A90D8895-8E54-4CF6-B67D-F07EB5A7F1EC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Curva di maturazione (contenuto zuccherino, acidità totale, </a:t>
          </a:r>
          <a:r>
            <a:rPr lang="it-IT" sz="1800" dirty="0" err="1" smtClean="0">
              <a:solidFill>
                <a:schemeClr val="tx2"/>
              </a:solidFill>
              <a:latin typeface="Century Schoolbook" pitchFamily="18" charset="0"/>
            </a:rPr>
            <a:t>pH</a:t>
          </a:r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 e peso medio degli acini)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FA93720-4E32-493A-B3EF-6D7429448B39}" type="parTrans" cxnId="{0B45F9E9-0DC1-4EA6-B1C3-AD6631E3F68E}">
      <dgm:prSet/>
      <dgm:spPr/>
      <dgm:t>
        <a:bodyPr/>
        <a:lstStyle/>
        <a:p>
          <a:endParaRPr lang="it-IT"/>
        </a:p>
      </dgm:t>
    </dgm:pt>
    <dgm:pt modelId="{B7945115-5599-4A1D-B78D-2DB87587F8F3}" type="sibTrans" cxnId="{0B45F9E9-0DC1-4EA6-B1C3-AD6631E3F68E}">
      <dgm:prSet/>
      <dgm:spPr/>
      <dgm:t>
        <a:bodyPr/>
        <a:lstStyle/>
        <a:p>
          <a:endParaRPr lang="it-IT"/>
        </a:p>
      </dgm:t>
    </dgm:pt>
    <dgm:pt modelId="{FCE3366A-8EA4-4B7D-9F66-5E588FA521D1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Monitoraggio anomalie di maturazione (scottature da sole, avvizzimento e disidratazione della bacca e disseccamento del rachide)</a:t>
          </a:r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DFDF51FE-3978-45A4-BE40-F9DD4DB56A7E}" type="parTrans" cxnId="{544E84F6-EF4A-4101-B48C-DA5933B152CD}">
      <dgm:prSet/>
      <dgm:spPr/>
      <dgm:t>
        <a:bodyPr/>
        <a:lstStyle/>
        <a:p>
          <a:endParaRPr lang="it-IT"/>
        </a:p>
      </dgm:t>
    </dgm:pt>
    <dgm:pt modelId="{CBC96BDF-AB78-4AB8-B26A-23E70741A6A2}" type="sibTrans" cxnId="{544E84F6-EF4A-4101-B48C-DA5933B152CD}">
      <dgm:prSet/>
      <dgm:spPr/>
      <dgm:t>
        <a:bodyPr/>
        <a:lstStyle/>
        <a:p>
          <a:endParaRPr lang="it-IT"/>
        </a:p>
      </dgm:t>
    </dgm:pt>
    <dgm:pt modelId="{8146E023-2D9C-47B8-BD0C-231D578A1C7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r>
            <a:rPr lang="it-IT" sz="1800" dirty="0" smtClean="0">
              <a:solidFill>
                <a:schemeClr val="tx2"/>
              </a:solidFill>
              <a:latin typeface="Century Schoolbook" pitchFamily="18" charset="0"/>
            </a:rPr>
            <a:t>Scambi gassosi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68C47E80-E2D7-44E0-8645-F5626378BA6B}" type="parTrans" cxnId="{586DAAF4-1B8B-4F8E-8045-015982E2FC73}">
      <dgm:prSet/>
      <dgm:spPr/>
      <dgm:t>
        <a:bodyPr/>
        <a:lstStyle/>
        <a:p>
          <a:endParaRPr lang="it-IT"/>
        </a:p>
      </dgm:t>
    </dgm:pt>
    <dgm:pt modelId="{DE781594-014B-4C83-8528-9AB18F93B147}" type="sibTrans" cxnId="{586DAAF4-1B8B-4F8E-8045-015982E2FC73}">
      <dgm:prSet/>
      <dgm:spPr/>
      <dgm:t>
        <a:bodyPr/>
        <a:lstStyle/>
        <a:p>
          <a:endParaRPr lang="it-IT"/>
        </a:p>
      </dgm:t>
    </dgm:pt>
    <dgm:pt modelId="{8CC92774-9CD8-4AFD-84A9-1E417A6AB242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87D923B6-112A-4090-8274-1BBE1AE287CD}" type="parTrans" cxnId="{3D47479B-F043-43C0-B896-F12CFA61C0B4}">
      <dgm:prSet/>
      <dgm:spPr/>
      <dgm:t>
        <a:bodyPr/>
        <a:lstStyle/>
        <a:p>
          <a:endParaRPr lang="it-IT"/>
        </a:p>
      </dgm:t>
    </dgm:pt>
    <dgm:pt modelId="{52E3DE44-AA46-4C84-879B-1439284F0772}" type="sibTrans" cxnId="{3D47479B-F043-43C0-B896-F12CFA61C0B4}">
      <dgm:prSet/>
      <dgm:spPr/>
      <dgm:t>
        <a:bodyPr/>
        <a:lstStyle/>
        <a:p>
          <a:endParaRPr lang="it-IT"/>
        </a:p>
      </dgm:t>
    </dgm:pt>
    <dgm:pt modelId="{A2FF519E-BE03-4543-84A8-80B01EEDED9C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8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3EADDC7F-72C5-467F-9CE5-AC8C921268FB}" type="parTrans" cxnId="{C02ABB94-0117-4C2C-8E84-88E00F1FFAC1}">
      <dgm:prSet/>
      <dgm:spPr/>
      <dgm:t>
        <a:bodyPr/>
        <a:lstStyle/>
        <a:p>
          <a:endParaRPr lang="it-IT"/>
        </a:p>
      </dgm:t>
    </dgm:pt>
    <dgm:pt modelId="{910CAF53-2C9D-46DA-B14E-64D748531F43}" type="sibTrans" cxnId="{C02ABB94-0117-4C2C-8E84-88E00F1FFAC1}">
      <dgm:prSet/>
      <dgm:spPr/>
      <dgm:t>
        <a:bodyPr/>
        <a:lstStyle/>
        <a:p>
          <a:endParaRPr lang="it-IT"/>
        </a:p>
      </dgm:t>
    </dgm:pt>
    <dgm:pt modelId="{07771B38-2FBC-4A02-9B66-211958839BD9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pPr algn="just"/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4C601B82-F18F-4FE3-B16B-2061E8928E54}" type="parTrans" cxnId="{5D13A833-6147-4F68-8E17-667290D94195}">
      <dgm:prSet/>
      <dgm:spPr/>
      <dgm:t>
        <a:bodyPr/>
        <a:lstStyle/>
        <a:p>
          <a:endParaRPr lang="it-IT"/>
        </a:p>
      </dgm:t>
    </dgm:pt>
    <dgm:pt modelId="{0BF0D169-5B8C-4590-83C8-10ACDEA4F58B}" type="sibTrans" cxnId="{5D13A833-6147-4F68-8E17-667290D94195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28400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25122" custLinFactNeighborX="37" custLinFactNeighborY="-2450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2F6255C-A08F-4221-B59A-9EB9C1930247}" type="presOf" srcId="{07771B38-2FBC-4A02-9B66-211958839BD9}" destId="{9A2C4C2D-0592-475F-A15A-51460CB610AB}" srcOrd="0" destOrd="0" presId="urn:microsoft.com/office/officeart/2005/8/layout/vList5"/>
    <dgm:cxn modelId="{2ABC2FE7-B651-463C-A8B6-8888A1A869B3}" type="presOf" srcId="{6B094FDD-DE08-4256-B75F-10EF540EFFC6}" destId="{9A2C4C2D-0592-475F-A15A-51460CB610AB}" srcOrd="0" destOrd="8" presId="urn:microsoft.com/office/officeart/2005/8/layout/vList5"/>
    <dgm:cxn modelId="{544E84F6-EF4A-4101-B48C-DA5933B152CD}" srcId="{D856DB86-E2BE-4CE8-AE4E-9D4B7CB3D897}" destId="{FCE3366A-8EA4-4B7D-9F66-5E588FA521D1}" srcOrd="10" destOrd="0" parTransId="{DFDF51FE-3978-45A4-BE40-F9DD4DB56A7E}" sibTransId="{CBC96BDF-AB78-4AB8-B26A-23E70741A6A2}"/>
    <dgm:cxn modelId="{2A3286A9-D2C5-4B6C-9C3D-D25366D8C8CF}" type="presOf" srcId="{BBCA2BA9-FC82-4CA7-903C-2801BA94C4E6}" destId="{9A2C4C2D-0592-475F-A15A-51460CB610AB}" srcOrd="0" destOrd="6" presId="urn:microsoft.com/office/officeart/2005/8/layout/vList5"/>
    <dgm:cxn modelId="{61E48342-8D4C-4AFB-9C45-7208B804A98C}" srcId="{D856DB86-E2BE-4CE8-AE4E-9D4B7CB3D897}" destId="{6B094FDD-DE08-4256-B75F-10EF540EFFC6}" srcOrd="8" destOrd="0" parTransId="{B79890F9-B909-4067-A144-036659E37EE0}" sibTransId="{4A56B8DA-D54D-4BA0-B96E-ADCDD40D293D}"/>
    <dgm:cxn modelId="{0B45F9E9-0DC1-4EA6-B1C3-AD6631E3F68E}" srcId="{D856DB86-E2BE-4CE8-AE4E-9D4B7CB3D897}" destId="{A90D8895-8E54-4CF6-B67D-F07EB5A7F1EC}" srcOrd="9" destOrd="0" parTransId="{EFA93720-4E32-493A-B3EF-6D7429448B39}" sibTransId="{B7945115-5599-4A1D-B78D-2DB87587F8F3}"/>
    <dgm:cxn modelId="{AF2F2FB9-89C8-4B10-814D-0445EEB44F50}" srcId="{D856DB86-E2BE-4CE8-AE4E-9D4B7CB3D897}" destId="{C252ADD7-3A55-4680-944D-CFE0E3CB1AEB}" srcOrd="4" destOrd="0" parTransId="{F0544EEA-B6B0-4602-85DE-E8AA6B5E14EE}" sibTransId="{EEB4DC19-8FE8-43E2-AAEC-F827AA1C1430}"/>
    <dgm:cxn modelId="{5D13A833-6147-4F68-8E17-667290D94195}" srcId="{D856DB86-E2BE-4CE8-AE4E-9D4B7CB3D897}" destId="{07771B38-2FBC-4A02-9B66-211958839BD9}" srcOrd="0" destOrd="0" parTransId="{4C601B82-F18F-4FE3-B16B-2061E8928E54}" sibTransId="{0BF0D169-5B8C-4590-83C8-10ACDEA4F58B}"/>
    <dgm:cxn modelId="{C02ABB94-0117-4C2C-8E84-88E00F1FFAC1}" srcId="{D856DB86-E2BE-4CE8-AE4E-9D4B7CB3D897}" destId="{A2FF519E-BE03-4543-84A8-80B01EEDED9C}" srcOrd="7" destOrd="0" parTransId="{3EADDC7F-72C5-467F-9CE5-AC8C921268FB}" sibTransId="{910CAF53-2C9D-46DA-B14E-64D748531F43}"/>
    <dgm:cxn modelId="{3D47479B-F043-43C0-B896-F12CFA61C0B4}" srcId="{D856DB86-E2BE-4CE8-AE4E-9D4B7CB3D897}" destId="{8CC92774-9CD8-4AFD-84A9-1E417A6AB242}" srcOrd="5" destOrd="0" parTransId="{87D923B6-112A-4090-8274-1BBE1AE287CD}" sibTransId="{52E3DE44-AA46-4C84-879B-1439284F0772}"/>
    <dgm:cxn modelId="{34070244-1604-44A1-A16A-AF39EA55B8ED}" type="presOf" srcId="{FCE3366A-8EA4-4B7D-9F66-5E588FA521D1}" destId="{9A2C4C2D-0592-475F-A15A-51460CB610AB}" srcOrd="0" destOrd="10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F8895383-78F3-4C19-9EBB-2679F93B3085}" type="presOf" srcId="{D856DB86-E2BE-4CE8-AE4E-9D4B7CB3D897}" destId="{4C7D5395-6201-4F66-9C38-5B966A083CB8}" srcOrd="0" destOrd="0" presId="urn:microsoft.com/office/officeart/2005/8/layout/vList5"/>
    <dgm:cxn modelId="{D34EEFE2-3549-402D-AD82-D55C4B12930E}" type="presOf" srcId="{F169BADC-703D-4439-BEF5-09E83A5FD655}" destId="{9A2C4C2D-0592-475F-A15A-51460CB610AB}" srcOrd="0" destOrd="3" presId="urn:microsoft.com/office/officeart/2005/8/layout/vList5"/>
    <dgm:cxn modelId="{39CFB4CF-D8B4-41AA-AEEA-5133FC70C648}" type="presOf" srcId="{A90D8895-8E54-4CF6-B67D-F07EB5A7F1EC}" destId="{9A2C4C2D-0592-475F-A15A-51460CB610AB}" srcOrd="0" destOrd="9" presId="urn:microsoft.com/office/officeart/2005/8/layout/vList5"/>
    <dgm:cxn modelId="{C210D34E-8852-43B7-8DE0-44B598026EA4}" type="presOf" srcId="{B4733820-C5A3-490D-B5C2-F90D0003E85D}" destId="{1E57FC25-C351-4D78-A72D-D432A84F264E}" srcOrd="0" destOrd="0" presId="urn:microsoft.com/office/officeart/2005/8/layout/vList5"/>
    <dgm:cxn modelId="{574D0449-0560-4C96-A6C4-4AF294663E52}" type="presOf" srcId="{C252ADD7-3A55-4680-944D-CFE0E3CB1AEB}" destId="{9A2C4C2D-0592-475F-A15A-51460CB610AB}" srcOrd="0" destOrd="4" presId="urn:microsoft.com/office/officeart/2005/8/layout/vList5"/>
    <dgm:cxn modelId="{BB0410BB-E9FA-4BF0-A2D7-BC4B74BC89D0}" srcId="{D856DB86-E2BE-4CE8-AE4E-9D4B7CB3D897}" destId="{BBCA2BA9-FC82-4CA7-903C-2801BA94C4E6}" srcOrd="6" destOrd="0" parTransId="{0D946466-9212-431E-966D-933C2E170E63}" sibTransId="{81C439D0-AC4B-4315-9286-B726C5412FF0}"/>
    <dgm:cxn modelId="{46991513-BA89-4BC0-A7F1-68A29B609E1D}" srcId="{D856DB86-E2BE-4CE8-AE4E-9D4B7CB3D897}" destId="{F169BADC-703D-4439-BEF5-09E83A5FD655}" srcOrd="3" destOrd="0" parTransId="{A380AC66-EE57-403D-A56C-679F14B9573A}" sibTransId="{D33EEE13-9718-442E-BFEC-E1FEFBB9DB72}"/>
    <dgm:cxn modelId="{4837CBBE-A519-47A9-B60E-C70F7AD7BF1F}" type="presOf" srcId="{DE1E3809-AB54-4955-B474-C1A228912EBE}" destId="{9A2C4C2D-0592-475F-A15A-51460CB610AB}" srcOrd="0" destOrd="2" presId="urn:microsoft.com/office/officeart/2005/8/layout/vList5"/>
    <dgm:cxn modelId="{8BAB531D-A77B-4135-9B8B-5D356C8705D9}" srcId="{D856DB86-E2BE-4CE8-AE4E-9D4B7CB3D897}" destId="{DE1E3809-AB54-4955-B474-C1A228912EBE}" srcOrd="2" destOrd="0" parTransId="{771AD434-2936-4589-8C7C-54D64D64EAFC}" sibTransId="{28522B69-3A8D-4BAD-8E5C-523BEE8D1828}"/>
    <dgm:cxn modelId="{586DAAF4-1B8B-4F8E-8045-015982E2FC73}" srcId="{D856DB86-E2BE-4CE8-AE4E-9D4B7CB3D897}" destId="{8146E023-2D9C-47B8-BD0C-231D578A1C7B}" srcOrd="1" destOrd="0" parTransId="{68C47E80-E2D7-44E0-8645-F5626378BA6B}" sibTransId="{DE781594-014B-4C83-8528-9AB18F93B147}"/>
    <dgm:cxn modelId="{B67FF0D0-FA85-4675-9358-149AE7768C11}" type="presOf" srcId="{8146E023-2D9C-47B8-BD0C-231D578A1C7B}" destId="{9A2C4C2D-0592-475F-A15A-51460CB610AB}" srcOrd="0" destOrd="1" presId="urn:microsoft.com/office/officeart/2005/8/layout/vList5"/>
    <dgm:cxn modelId="{DB6F6876-F726-4E3D-B107-1CCC3A02BFA0}" type="presOf" srcId="{A2FF519E-BE03-4543-84A8-80B01EEDED9C}" destId="{9A2C4C2D-0592-475F-A15A-51460CB610AB}" srcOrd="0" destOrd="7" presId="urn:microsoft.com/office/officeart/2005/8/layout/vList5"/>
    <dgm:cxn modelId="{CD29E27E-48FE-4063-BFDF-9F29CBE80AE0}" type="presOf" srcId="{8CC92774-9CD8-4AFD-84A9-1E417A6AB242}" destId="{9A2C4C2D-0592-475F-A15A-51460CB610AB}" srcOrd="0" destOrd="5" presId="urn:microsoft.com/office/officeart/2005/8/layout/vList5"/>
    <dgm:cxn modelId="{6D19CDA9-89A4-458A-BEB2-BE8C4194B5BC}" type="presParOf" srcId="{1E57FC25-C351-4D78-A72D-D432A84F264E}" destId="{6CB3E0AC-C42B-4B1F-942A-F267A619AA68}" srcOrd="0" destOrd="0" presId="urn:microsoft.com/office/officeart/2005/8/layout/vList5"/>
    <dgm:cxn modelId="{4F01E30F-079B-4E1A-BCD2-E3CEFDA13A42}" type="presParOf" srcId="{6CB3E0AC-C42B-4B1F-942A-F267A619AA68}" destId="{4C7D5395-6201-4F66-9C38-5B966A083CB8}" srcOrd="0" destOrd="0" presId="urn:microsoft.com/office/officeart/2005/8/layout/vList5"/>
    <dgm:cxn modelId="{6D69B8EB-D9E5-432A-9A93-51C07977AC5E}" type="presParOf" srcId="{6CB3E0AC-C42B-4B1F-942A-F267A619AA68}" destId="{9A2C4C2D-0592-475F-A15A-51460CB610AB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910A4F-B51E-4DDA-897D-C01953FAF2D1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980E0E5C-C656-4359-8D54-479CD8EE2BE7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PRODUZIONE DELL’UVA</a:t>
          </a:r>
        </a:p>
        <a:p>
          <a:pPr algn="ctr"/>
          <a:r>
            <a:rPr lang="it-IT" sz="1500" b="0" dirty="0" smtClean="0">
              <a:solidFill>
                <a:schemeClr val="tx2"/>
              </a:solidFill>
              <a:latin typeface="Century Schoolbook" pitchFamily="18" charset="0"/>
            </a:rPr>
            <a:t>Prodotti fertilizzanti (rilascio in atmosfera di N2O con effetto serra 300 volte superiore alla CO2), combustione di gasolio e prodotti fitosanitari</a:t>
          </a:r>
          <a:endParaRPr lang="it-IT" sz="1500" b="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B1A002E-9984-4E13-90A3-CC884BBAE86D}" type="parTrans" cxnId="{949EADD1-9F97-482A-975B-BD96EE44EBED}">
      <dgm:prSet/>
      <dgm:spPr/>
      <dgm:t>
        <a:bodyPr/>
        <a:lstStyle/>
        <a:p>
          <a:endParaRPr lang="it-IT"/>
        </a:p>
      </dgm:t>
    </dgm:pt>
    <dgm:pt modelId="{C7B5CB43-645F-4052-AF59-01D2962C5FE0}" type="sibTrans" cxnId="{949EADD1-9F97-482A-975B-BD96EE44EBED}">
      <dgm:prSet/>
      <dgm:spPr/>
      <dgm:t>
        <a:bodyPr/>
        <a:lstStyle/>
        <a:p>
          <a:endParaRPr lang="it-IT"/>
        </a:p>
      </dgm:t>
    </dgm:pt>
    <dgm:pt modelId="{A918BEF0-5AE7-4A6D-B180-981C42624A5E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CANTINA</a:t>
          </a:r>
        </a:p>
        <a:p>
          <a:pPr algn="ctr"/>
          <a:r>
            <a:rPr lang="it-IT" sz="1500" b="0" dirty="0" smtClean="0">
              <a:solidFill>
                <a:schemeClr val="tx2"/>
              </a:solidFill>
              <a:latin typeface="Century Schoolbook" pitchFamily="18" charset="0"/>
            </a:rPr>
            <a:t>Consumi energetici, materiale per produzione ed imbottigliamento del vino (bottiglia di vetro, tappi)</a:t>
          </a:r>
        </a:p>
      </dgm:t>
    </dgm:pt>
    <dgm:pt modelId="{E5B64B8C-89A6-466A-89F4-887AAC5A473C}" type="parTrans" cxnId="{6C79B681-13A4-4A29-BCDA-65F65FEA22C8}">
      <dgm:prSet/>
      <dgm:spPr/>
      <dgm:t>
        <a:bodyPr/>
        <a:lstStyle/>
        <a:p>
          <a:endParaRPr lang="it-IT"/>
        </a:p>
      </dgm:t>
    </dgm:pt>
    <dgm:pt modelId="{7461421B-C09F-4834-A4AA-98AABEAF9CC3}" type="sibTrans" cxnId="{6C79B681-13A4-4A29-BCDA-65F65FEA22C8}">
      <dgm:prSet/>
      <dgm:spPr/>
      <dgm:t>
        <a:bodyPr/>
        <a:lstStyle/>
        <a:p>
          <a:endParaRPr lang="it-IT"/>
        </a:p>
      </dgm:t>
    </dgm:pt>
    <dgm:pt modelId="{A3735970-4A3D-46A8-BFAC-B5BE2423BF5F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TRASPORTO</a:t>
          </a:r>
        </a:p>
        <a:p>
          <a:pPr algn="ctr"/>
          <a:r>
            <a:rPr lang="it-IT" sz="1500" b="0" dirty="0" smtClean="0">
              <a:solidFill>
                <a:schemeClr val="tx2"/>
              </a:solidFill>
              <a:latin typeface="Century Schoolbook" pitchFamily="18" charset="0"/>
            </a:rPr>
            <a:t>Consumi di gasolio ed energia per conservazione e trasporto del vino </a:t>
          </a:r>
        </a:p>
      </dgm:t>
    </dgm:pt>
    <dgm:pt modelId="{AC210ADF-C228-442F-8942-BCDB2568230A}" type="parTrans" cxnId="{C31772EE-EFC6-4FB8-9DDA-2666367DB2CF}">
      <dgm:prSet/>
      <dgm:spPr/>
      <dgm:t>
        <a:bodyPr/>
        <a:lstStyle/>
        <a:p>
          <a:endParaRPr lang="it-IT"/>
        </a:p>
      </dgm:t>
    </dgm:pt>
    <dgm:pt modelId="{B02694F4-154D-4FF9-AC64-93D5FC2DD4FB}" type="sibTrans" cxnId="{C31772EE-EFC6-4FB8-9DDA-2666367DB2CF}">
      <dgm:prSet/>
      <dgm:spPr/>
      <dgm:t>
        <a:bodyPr/>
        <a:lstStyle/>
        <a:p>
          <a:endParaRPr lang="it-IT"/>
        </a:p>
      </dgm:t>
    </dgm:pt>
    <dgm:pt modelId="{71C69744-038B-484F-AD67-D749697A44D2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FINE VITA</a:t>
          </a:r>
        </a:p>
        <a:p>
          <a:pPr algn="ctr"/>
          <a:r>
            <a:rPr lang="it-IT" sz="1500" b="0" dirty="0" smtClean="0">
              <a:solidFill>
                <a:schemeClr val="tx2"/>
              </a:solidFill>
              <a:latin typeface="Century Schoolbook" pitchFamily="18" charset="0"/>
            </a:rPr>
            <a:t>Smaltimento della confezione (% discarica e % riciclo)</a:t>
          </a:r>
        </a:p>
      </dgm:t>
    </dgm:pt>
    <dgm:pt modelId="{1805B724-3B92-4D70-9C79-CEAE669E525C}" type="parTrans" cxnId="{99C67DA9-8A9B-4CBD-A268-763A94D25E49}">
      <dgm:prSet/>
      <dgm:spPr/>
      <dgm:t>
        <a:bodyPr/>
        <a:lstStyle/>
        <a:p>
          <a:endParaRPr lang="it-IT"/>
        </a:p>
      </dgm:t>
    </dgm:pt>
    <dgm:pt modelId="{2FC3058C-02F4-435B-8565-4C66971B5739}" type="sibTrans" cxnId="{99C67DA9-8A9B-4CBD-A268-763A94D25E49}">
      <dgm:prSet/>
      <dgm:spPr/>
      <dgm:t>
        <a:bodyPr/>
        <a:lstStyle/>
        <a:p>
          <a:endParaRPr lang="it-IT"/>
        </a:p>
      </dgm:t>
    </dgm:pt>
    <dgm:pt modelId="{F34E5E6E-E96B-4BFB-B4AD-E2033A692499}" type="pres">
      <dgm:prSet presAssocID="{8D910A4F-B51E-4DDA-897D-C01953FAF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88D14A9-0B13-4636-9209-04AE063455E6}" type="pres">
      <dgm:prSet presAssocID="{980E0E5C-C656-4359-8D54-479CD8EE2BE7}" presName="parentText" presStyleLbl="node1" presStyleIdx="0" presStyleCnt="4" custScaleY="62805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73DC28-132F-4A0A-844A-D38BB0E2C624}" type="pres">
      <dgm:prSet presAssocID="{C7B5CB43-645F-4052-AF59-01D2962C5FE0}" presName="spacer" presStyleCnt="0"/>
      <dgm:spPr/>
    </dgm:pt>
    <dgm:pt modelId="{482B4649-B739-48BC-9A3F-429EA85ED18B}" type="pres">
      <dgm:prSet presAssocID="{A918BEF0-5AE7-4A6D-B180-981C42624A5E}" presName="parentText" presStyleLbl="node1" presStyleIdx="1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B9F257-7A0B-4F7C-8554-003F656B5FB5}" type="pres">
      <dgm:prSet presAssocID="{7461421B-C09F-4834-A4AA-98AABEAF9CC3}" presName="spacer" presStyleCnt="0"/>
      <dgm:spPr/>
    </dgm:pt>
    <dgm:pt modelId="{B3389166-82E9-4067-A5B4-DE426B0760C7}" type="pres">
      <dgm:prSet presAssocID="{A3735970-4A3D-46A8-BFAC-B5BE2423BF5F}" presName="parentText" presStyleLbl="node1" presStyleIdx="2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B8E3DA-2B82-48A6-AE63-95A7CDCBB1DB}" type="pres">
      <dgm:prSet presAssocID="{B02694F4-154D-4FF9-AC64-93D5FC2DD4FB}" presName="spacer" presStyleCnt="0"/>
      <dgm:spPr/>
    </dgm:pt>
    <dgm:pt modelId="{25A43BD2-A75D-4B40-97CC-57593F6549CA}" type="pres">
      <dgm:prSet presAssocID="{71C69744-038B-484F-AD67-D749697A44D2}" presName="parentText" presStyleLbl="node1" presStyleIdx="3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C95E0A1-D039-4BA9-9E84-755215E37EB4}" type="presOf" srcId="{71C69744-038B-484F-AD67-D749697A44D2}" destId="{25A43BD2-A75D-4B40-97CC-57593F6549CA}" srcOrd="0" destOrd="0" presId="urn:microsoft.com/office/officeart/2005/8/layout/vList2"/>
    <dgm:cxn modelId="{090F89FB-2F3E-426D-A4EB-06B3A5C321CE}" type="presOf" srcId="{A3735970-4A3D-46A8-BFAC-B5BE2423BF5F}" destId="{B3389166-82E9-4067-A5B4-DE426B0760C7}" srcOrd="0" destOrd="0" presId="urn:microsoft.com/office/officeart/2005/8/layout/vList2"/>
    <dgm:cxn modelId="{99C67DA9-8A9B-4CBD-A268-763A94D25E49}" srcId="{8D910A4F-B51E-4DDA-897D-C01953FAF2D1}" destId="{71C69744-038B-484F-AD67-D749697A44D2}" srcOrd="3" destOrd="0" parTransId="{1805B724-3B92-4D70-9C79-CEAE669E525C}" sibTransId="{2FC3058C-02F4-435B-8565-4C66971B5739}"/>
    <dgm:cxn modelId="{A4DD0ED3-1913-4F1A-B286-E62CDAE132F1}" type="presOf" srcId="{A918BEF0-5AE7-4A6D-B180-981C42624A5E}" destId="{482B4649-B739-48BC-9A3F-429EA85ED18B}" srcOrd="0" destOrd="0" presId="urn:microsoft.com/office/officeart/2005/8/layout/vList2"/>
    <dgm:cxn modelId="{3CE081D3-9E1F-46CC-ACF8-DDD78545E38B}" type="presOf" srcId="{980E0E5C-C656-4359-8D54-479CD8EE2BE7}" destId="{F88D14A9-0B13-4636-9209-04AE063455E6}" srcOrd="0" destOrd="0" presId="urn:microsoft.com/office/officeart/2005/8/layout/vList2"/>
    <dgm:cxn modelId="{A923BB76-7BF4-4BF4-A075-50775C7710CA}" type="presOf" srcId="{8D910A4F-B51E-4DDA-897D-C01953FAF2D1}" destId="{F34E5E6E-E96B-4BFB-B4AD-E2033A692499}" srcOrd="0" destOrd="0" presId="urn:microsoft.com/office/officeart/2005/8/layout/vList2"/>
    <dgm:cxn modelId="{949EADD1-9F97-482A-975B-BD96EE44EBED}" srcId="{8D910A4F-B51E-4DDA-897D-C01953FAF2D1}" destId="{980E0E5C-C656-4359-8D54-479CD8EE2BE7}" srcOrd="0" destOrd="0" parTransId="{FB1A002E-9984-4E13-90A3-CC884BBAE86D}" sibTransId="{C7B5CB43-645F-4052-AF59-01D2962C5FE0}"/>
    <dgm:cxn modelId="{6C79B681-13A4-4A29-BCDA-65F65FEA22C8}" srcId="{8D910A4F-B51E-4DDA-897D-C01953FAF2D1}" destId="{A918BEF0-5AE7-4A6D-B180-981C42624A5E}" srcOrd="1" destOrd="0" parTransId="{E5B64B8C-89A6-466A-89F4-887AAC5A473C}" sibTransId="{7461421B-C09F-4834-A4AA-98AABEAF9CC3}"/>
    <dgm:cxn modelId="{C31772EE-EFC6-4FB8-9DDA-2666367DB2CF}" srcId="{8D910A4F-B51E-4DDA-897D-C01953FAF2D1}" destId="{A3735970-4A3D-46A8-BFAC-B5BE2423BF5F}" srcOrd="2" destOrd="0" parTransId="{AC210ADF-C228-442F-8942-BCDB2568230A}" sibTransId="{B02694F4-154D-4FF9-AC64-93D5FC2DD4FB}"/>
    <dgm:cxn modelId="{25BF76C3-4779-4618-9D36-BAD5F7B89B02}" type="presParOf" srcId="{F34E5E6E-E96B-4BFB-B4AD-E2033A692499}" destId="{F88D14A9-0B13-4636-9209-04AE063455E6}" srcOrd="0" destOrd="0" presId="urn:microsoft.com/office/officeart/2005/8/layout/vList2"/>
    <dgm:cxn modelId="{0DA15A17-FDA8-448D-9EE4-5B64D5F59634}" type="presParOf" srcId="{F34E5E6E-E96B-4BFB-B4AD-E2033A692499}" destId="{2D73DC28-132F-4A0A-844A-D38BB0E2C624}" srcOrd="1" destOrd="0" presId="urn:microsoft.com/office/officeart/2005/8/layout/vList2"/>
    <dgm:cxn modelId="{6F101455-3BED-4274-8DFC-8C427A9294E5}" type="presParOf" srcId="{F34E5E6E-E96B-4BFB-B4AD-E2033A692499}" destId="{482B4649-B739-48BC-9A3F-429EA85ED18B}" srcOrd="2" destOrd="0" presId="urn:microsoft.com/office/officeart/2005/8/layout/vList2"/>
    <dgm:cxn modelId="{A3C9EC81-36D8-4ABF-9445-691882FB88BB}" type="presParOf" srcId="{F34E5E6E-E96B-4BFB-B4AD-E2033A692499}" destId="{B5B9F257-7A0B-4F7C-8554-003F656B5FB5}" srcOrd="3" destOrd="0" presId="urn:microsoft.com/office/officeart/2005/8/layout/vList2"/>
    <dgm:cxn modelId="{EEEAE3F1-9F52-418A-84E0-592FBD484FD0}" type="presParOf" srcId="{F34E5E6E-E96B-4BFB-B4AD-E2033A692499}" destId="{B3389166-82E9-4067-A5B4-DE426B0760C7}" srcOrd="4" destOrd="0" presId="urn:microsoft.com/office/officeart/2005/8/layout/vList2"/>
    <dgm:cxn modelId="{DC9BA9C8-C881-48D9-895C-46A89228430E}" type="presParOf" srcId="{F34E5E6E-E96B-4BFB-B4AD-E2033A692499}" destId="{8AB8E3DA-2B82-48A6-AE63-95A7CDCBB1DB}" srcOrd="5" destOrd="0" presId="urn:microsoft.com/office/officeart/2005/8/layout/vList2"/>
    <dgm:cxn modelId="{86DEADA2-5A44-4EBC-A9E0-EF7279CDBF9C}" type="presParOf" srcId="{F34E5E6E-E96B-4BFB-B4AD-E2033A692499}" destId="{25A43BD2-A75D-4B40-97CC-57593F6549CA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910A4F-B51E-4DDA-897D-C01953FAF2D1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A918BEF0-5AE7-4A6D-B180-981C42624A5E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2) Visite guidate</a:t>
          </a:r>
        </a:p>
      </dgm:t>
    </dgm:pt>
    <dgm:pt modelId="{E5B64B8C-89A6-466A-89F4-887AAC5A473C}" type="parTrans" cxnId="{6C79B681-13A4-4A29-BCDA-65F65FEA22C8}">
      <dgm:prSet/>
      <dgm:spPr/>
      <dgm:t>
        <a:bodyPr/>
        <a:lstStyle/>
        <a:p>
          <a:endParaRPr lang="it-IT" sz="2000"/>
        </a:p>
      </dgm:t>
    </dgm:pt>
    <dgm:pt modelId="{7461421B-C09F-4834-A4AA-98AABEAF9CC3}" type="sibTrans" cxnId="{6C79B681-13A4-4A29-BCDA-65F65FEA22C8}">
      <dgm:prSet/>
      <dgm:spPr/>
      <dgm:t>
        <a:bodyPr/>
        <a:lstStyle/>
        <a:p>
          <a:endParaRPr lang="it-IT" sz="2000"/>
        </a:p>
      </dgm:t>
    </dgm:pt>
    <dgm:pt modelId="{A3735970-4A3D-46A8-BFAC-B5BE2423BF5F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3) Incontri tecnici</a:t>
          </a:r>
        </a:p>
      </dgm:t>
    </dgm:pt>
    <dgm:pt modelId="{AC210ADF-C228-442F-8942-BCDB2568230A}" type="parTrans" cxnId="{C31772EE-EFC6-4FB8-9DDA-2666367DB2CF}">
      <dgm:prSet/>
      <dgm:spPr/>
      <dgm:t>
        <a:bodyPr/>
        <a:lstStyle/>
        <a:p>
          <a:endParaRPr lang="it-IT" sz="2000"/>
        </a:p>
      </dgm:t>
    </dgm:pt>
    <dgm:pt modelId="{B02694F4-154D-4FF9-AC64-93D5FC2DD4FB}" type="sibTrans" cxnId="{C31772EE-EFC6-4FB8-9DDA-2666367DB2CF}">
      <dgm:prSet/>
      <dgm:spPr/>
      <dgm:t>
        <a:bodyPr/>
        <a:lstStyle/>
        <a:p>
          <a:endParaRPr lang="it-IT" sz="2000"/>
        </a:p>
      </dgm:t>
    </dgm:pt>
    <dgm:pt modelId="{71C69744-038B-484F-AD67-D749697A44D2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4) Portale CRPV</a:t>
          </a:r>
        </a:p>
      </dgm:t>
    </dgm:pt>
    <dgm:pt modelId="{1805B724-3B92-4D70-9C79-CEAE669E525C}" type="parTrans" cxnId="{99C67DA9-8A9B-4CBD-A268-763A94D25E49}">
      <dgm:prSet/>
      <dgm:spPr/>
      <dgm:t>
        <a:bodyPr/>
        <a:lstStyle/>
        <a:p>
          <a:endParaRPr lang="it-IT" sz="2000"/>
        </a:p>
      </dgm:t>
    </dgm:pt>
    <dgm:pt modelId="{2FC3058C-02F4-435B-8565-4C66971B5739}" type="sibTrans" cxnId="{99C67DA9-8A9B-4CBD-A268-763A94D25E49}">
      <dgm:prSet/>
      <dgm:spPr/>
      <dgm:t>
        <a:bodyPr/>
        <a:lstStyle/>
        <a:p>
          <a:endParaRPr lang="it-IT" sz="2000"/>
        </a:p>
      </dgm:t>
    </dgm:pt>
    <dgm:pt modelId="{980E0E5C-C656-4359-8D54-479CD8EE2BE7}">
      <dgm:prSet phldrT="[Testo]" custT="1"/>
      <dgm:spPr>
        <a:solidFill>
          <a:schemeClr val="bg1"/>
        </a:solidFill>
        <a:ln>
          <a:solidFill>
            <a:srgbClr val="CC0099"/>
          </a:solidFill>
        </a:ln>
      </dgm:spPr>
      <dgm:t>
        <a:bodyPr/>
        <a:lstStyle/>
        <a:p>
          <a:pPr algn="ctr"/>
          <a:r>
            <a:rPr lang="it-IT" sz="2000" b="0" dirty="0" smtClean="0">
              <a:solidFill>
                <a:schemeClr val="tx2"/>
              </a:solidFill>
              <a:latin typeface="Century Schoolbook" pitchFamily="18" charset="0"/>
            </a:rPr>
            <a:t>1) Articoli tecnici</a:t>
          </a:r>
          <a:endParaRPr lang="it-IT" sz="2000" b="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C7B5CB43-645F-4052-AF59-01D2962C5FE0}" type="sibTrans" cxnId="{949EADD1-9F97-482A-975B-BD96EE44EBED}">
      <dgm:prSet/>
      <dgm:spPr/>
      <dgm:t>
        <a:bodyPr/>
        <a:lstStyle/>
        <a:p>
          <a:endParaRPr lang="it-IT" sz="2000"/>
        </a:p>
      </dgm:t>
    </dgm:pt>
    <dgm:pt modelId="{FB1A002E-9984-4E13-90A3-CC884BBAE86D}" type="parTrans" cxnId="{949EADD1-9F97-482A-975B-BD96EE44EBED}">
      <dgm:prSet/>
      <dgm:spPr/>
      <dgm:t>
        <a:bodyPr/>
        <a:lstStyle/>
        <a:p>
          <a:endParaRPr lang="it-IT" sz="2000"/>
        </a:p>
      </dgm:t>
    </dgm:pt>
    <dgm:pt modelId="{F34E5E6E-E96B-4BFB-B4AD-E2033A692499}" type="pres">
      <dgm:prSet presAssocID="{8D910A4F-B51E-4DDA-897D-C01953FAF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88D14A9-0B13-4636-9209-04AE063455E6}" type="pres">
      <dgm:prSet presAssocID="{980E0E5C-C656-4359-8D54-479CD8EE2BE7}" presName="parentText" presStyleLbl="node1" presStyleIdx="0" presStyleCnt="4" custScaleY="53963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73DC28-132F-4A0A-844A-D38BB0E2C624}" type="pres">
      <dgm:prSet presAssocID="{C7B5CB43-645F-4052-AF59-01D2962C5FE0}" presName="spacer" presStyleCnt="0"/>
      <dgm:spPr/>
    </dgm:pt>
    <dgm:pt modelId="{482B4649-B739-48BC-9A3F-429EA85ED18B}" type="pres">
      <dgm:prSet presAssocID="{A918BEF0-5AE7-4A6D-B180-981C42624A5E}" presName="parentText" presStyleLbl="node1" presStyleIdx="1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B9F257-7A0B-4F7C-8554-003F656B5FB5}" type="pres">
      <dgm:prSet presAssocID="{7461421B-C09F-4834-A4AA-98AABEAF9CC3}" presName="spacer" presStyleCnt="0"/>
      <dgm:spPr/>
    </dgm:pt>
    <dgm:pt modelId="{B3389166-82E9-4067-A5B4-DE426B0760C7}" type="pres">
      <dgm:prSet presAssocID="{A3735970-4A3D-46A8-BFAC-B5BE2423BF5F}" presName="parentText" presStyleLbl="node1" presStyleIdx="2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B8E3DA-2B82-48A6-AE63-95A7CDCBB1DB}" type="pres">
      <dgm:prSet presAssocID="{B02694F4-154D-4FF9-AC64-93D5FC2DD4FB}" presName="spacer" presStyleCnt="0"/>
      <dgm:spPr/>
    </dgm:pt>
    <dgm:pt modelId="{25A43BD2-A75D-4B40-97CC-57593F6549CA}" type="pres">
      <dgm:prSet presAssocID="{71C69744-038B-484F-AD67-D749697A44D2}" presName="parentText" presStyleLbl="node1" presStyleIdx="3" presStyleCnt="4" custScaleY="67002" custLinFactNeighborX="943" custLinFactNeighborY="1544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097B7B4-EDA5-46C9-A9D1-08AFFA37F54B}" type="presOf" srcId="{980E0E5C-C656-4359-8D54-479CD8EE2BE7}" destId="{F88D14A9-0B13-4636-9209-04AE063455E6}" srcOrd="0" destOrd="0" presId="urn:microsoft.com/office/officeart/2005/8/layout/vList2"/>
    <dgm:cxn modelId="{5E40C38A-A8BD-4355-9335-B4006DF448FD}" type="presOf" srcId="{A3735970-4A3D-46A8-BFAC-B5BE2423BF5F}" destId="{B3389166-82E9-4067-A5B4-DE426B0760C7}" srcOrd="0" destOrd="0" presId="urn:microsoft.com/office/officeart/2005/8/layout/vList2"/>
    <dgm:cxn modelId="{99C67DA9-8A9B-4CBD-A268-763A94D25E49}" srcId="{8D910A4F-B51E-4DDA-897D-C01953FAF2D1}" destId="{71C69744-038B-484F-AD67-D749697A44D2}" srcOrd="3" destOrd="0" parTransId="{1805B724-3B92-4D70-9C79-CEAE669E525C}" sibTransId="{2FC3058C-02F4-435B-8565-4C66971B5739}"/>
    <dgm:cxn modelId="{5A804FFC-A1DC-4256-A49E-0E14DFEC4079}" type="presOf" srcId="{A918BEF0-5AE7-4A6D-B180-981C42624A5E}" destId="{482B4649-B739-48BC-9A3F-429EA85ED18B}" srcOrd="0" destOrd="0" presId="urn:microsoft.com/office/officeart/2005/8/layout/vList2"/>
    <dgm:cxn modelId="{69A013D9-D1B2-48B6-8CF3-42AD50B89903}" type="presOf" srcId="{8D910A4F-B51E-4DDA-897D-C01953FAF2D1}" destId="{F34E5E6E-E96B-4BFB-B4AD-E2033A692499}" srcOrd="0" destOrd="0" presId="urn:microsoft.com/office/officeart/2005/8/layout/vList2"/>
    <dgm:cxn modelId="{949EADD1-9F97-482A-975B-BD96EE44EBED}" srcId="{8D910A4F-B51E-4DDA-897D-C01953FAF2D1}" destId="{980E0E5C-C656-4359-8D54-479CD8EE2BE7}" srcOrd="0" destOrd="0" parTransId="{FB1A002E-9984-4E13-90A3-CC884BBAE86D}" sibTransId="{C7B5CB43-645F-4052-AF59-01D2962C5FE0}"/>
    <dgm:cxn modelId="{4AA01C86-AE12-44F8-A5C4-3381BD733318}" type="presOf" srcId="{71C69744-038B-484F-AD67-D749697A44D2}" destId="{25A43BD2-A75D-4B40-97CC-57593F6549CA}" srcOrd="0" destOrd="0" presId="urn:microsoft.com/office/officeart/2005/8/layout/vList2"/>
    <dgm:cxn modelId="{6C79B681-13A4-4A29-BCDA-65F65FEA22C8}" srcId="{8D910A4F-B51E-4DDA-897D-C01953FAF2D1}" destId="{A918BEF0-5AE7-4A6D-B180-981C42624A5E}" srcOrd="1" destOrd="0" parTransId="{E5B64B8C-89A6-466A-89F4-887AAC5A473C}" sibTransId="{7461421B-C09F-4834-A4AA-98AABEAF9CC3}"/>
    <dgm:cxn modelId="{C31772EE-EFC6-4FB8-9DDA-2666367DB2CF}" srcId="{8D910A4F-B51E-4DDA-897D-C01953FAF2D1}" destId="{A3735970-4A3D-46A8-BFAC-B5BE2423BF5F}" srcOrd="2" destOrd="0" parTransId="{AC210ADF-C228-442F-8942-BCDB2568230A}" sibTransId="{B02694F4-154D-4FF9-AC64-93D5FC2DD4FB}"/>
    <dgm:cxn modelId="{F686C84C-DAC4-4788-A0CD-780B232AE944}" type="presParOf" srcId="{F34E5E6E-E96B-4BFB-B4AD-E2033A692499}" destId="{F88D14A9-0B13-4636-9209-04AE063455E6}" srcOrd="0" destOrd="0" presId="urn:microsoft.com/office/officeart/2005/8/layout/vList2"/>
    <dgm:cxn modelId="{F3BC4189-DFDB-436A-9E87-67FC68EBE9D1}" type="presParOf" srcId="{F34E5E6E-E96B-4BFB-B4AD-E2033A692499}" destId="{2D73DC28-132F-4A0A-844A-D38BB0E2C624}" srcOrd="1" destOrd="0" presId="urn:microsoft.com/office/officeart/2005/8/layout/vList2"/>
    <dgm:cxn modelId="{C8B56E85-9558-4D8F-A19A-48C949F49F8D}" type="presParOf" srcId="{F34E5E6E-E96B-4BFB-B4AD-E2033A692499}" destId="{482B4649-B739-48BC-9A3F-429EA85ED18B}" srcOrd="2" destOrd="0" presId="urn:microsoft.com/office/officeart/2005/8/layout/vList2"/>
    <dgm:cxn modelId="{1AC2D80A-FEDA-4432-BE71-2E0EEDDEE350}" type="presParOf" srcId="{F34E5E6E-E96B-4BFB-B4AD-E2033A692499}" destId="{B5B9F257-7A0B-4F7C-8554-003F656B5FB5}" srcOrd="3" destOrd="0" presId="urn:microsoft.com/office/officeart/2005/8/layout/vList2"/>
    <dgm:cxn modelId="{C7C404C4-128E-4699-8DDE-C840EB4A30F8}" type="presParOf" srcId="{F34E5E6E-E96B-4BFB-B4AD-E2033A692499}" destId="{B3389166-82E9-4067-A5B4-DE426B0760C7}" srcOrd="4" destOrd="0" presId="urn:microsoft.com/office/officeart/2005/8/layout/vList2"/>
    <dgm:cxn modelId="{3636F7FE-1625-4768-8371-41706D6D6935}" type="presParOf" srcId="{F34E5E6E-E96B-4BFB-B4AD-E2033A692499}" destId="{8AB8E3DA-2B82-48A6-AE63-95A7CDCBB1DB}" srcOrd="5" destOrd="0" presId="urn:microsoft.com/office/officeart/2005/8/layout/vList2"/>
    <dgm:cxn modelId="{3B990EB0-A1AE-46CC-8148-52B3DA7B9220}" type="presParOf" srcId="{F34E5E6E-E96B-4BFB-B4AD-E2033A692499}" destId="{25A43BD2-A75D-4B40-97CC-57593F6549CA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39A44A-0F41-44C8-A412-9012EE99C539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330606E-19D6-4362-9B73-A1F5349411E5}">
      <dgm:prSet phldrT="[Testo]" custT="1"/>
      <dgm:spPr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CC0099"/>
          </a:solidFill>
        </a:ln>
      </dgm:spPr>
      <dgm:t>
        <a:bodyPr/>
        <a:lstStyle/>
        <a:p>
          <a:r>
            <a:rPr lang="it-IT" sz="2000" dirty="0" smtClean="0">
              <a:solidFill>
                <a:schemeClr val="tx2"/>
              </a:solidFill>
              <a:latin typeface="Century Schoolbook" pitchFamily="18" charset="0"/>
            </a:rPr>
            <a:t>Responsabile del piano</a:t>
          </a:r>
          <a:endParaRPr lang="it-IT" sz="20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131A78EE-5F84-4E3E-A2EE-364A96038EDB}" type="parTrans" cxnId="{BEAA73CA-1DC3-496B-BC72-AF7301290331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6990E11A-11D7-40E1-A203-ADAB11DA8397}" type="sibTrans" cxnId="{BEAA73CA-1DC3-496B-BC72-AF7301290331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C6C97502-8644-4834-91CE-A1B7D38E4E28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b="1" dirty="0" err="1" smtClean="0">
              <a:solidFill>
                <a:schemeClr val="tx2"/>
              </a:solidFill>
              <a:latin typeface="Century Schoolbook" pitchFamily="18" charset="0"/>
            </a:rPr>
            <a:t>DOTT</a:t>
          </a:r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. GIOVANNI NIGRO </a:t>
          </a:r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(CRPV)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B9D820F9-713D-4FA7-BF0A-2E276CABC7AE}" type="parTrans" cxnId="{AC5E67F9-290F-4857-9270-187AFD5F3C58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0F98B2C1-3C92-4F81-A9FD-E0E748BE22CB}" type="sibTrans" cxnId="{AC5E67F9-290F-4857-9270-187AFD5F3C58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136587AD-456C-4289-9861-2143371835AB}">
      <dgm:prSet phldrT="[Testo]" custT="1"/>
      <dgm:sp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>
          <a:solidFill>
            <a:srgbClr val="CC0099"/>
          </a:solidFill>
        </a:ln>
      </dgm:spPr>
      <dgm:t>
        <a:bodyPr/>
        <a:lstStyle/>
        <a:p>
          <a:r>
            <a:rPr lang="it-IT" sz="2000" dirty="0" smtClean="0">
              <a:solidFill>
                <a:schemeClr val="tx2"/>
              </a:solidFill>
              <a:latin typeface="Century Schoolbook" pitchFamily="18" charset="0"/>
            </a:rPr>
            <a:t>Responsabili scientifici</a:t>
          </a:r>
          <a:endParaRPr lang="it-IT" sz="20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2BEE351-7A5E-4D7A-AFCC-03C79E2DF827}" type="parTrans" cxnId="{2296DA63-620A-4395-8297-BF9D5ED5B40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E93DA07C-9A81-48FB-82F8-2A175F4B0049}" type="sibTrans" cxnId="{2296DA63-620A-4395-8297-BF9D5ED5B40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34FF9D9E-D6E4-4D34-9402-6343D45EF20F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PROF. ADAMO DOMENICO ROMBOLÀ </a:t>
          </a:r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(UNIBO)</a:t>
          </a:r>
          <a:endParaRPr lang="it-IT" sz="1500" i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FAEB7BE-B827-4B64-BE0C-9E3AC680599D}" type="parTrans" cxnId="{32023068-CE73-41E4-9545-11F8ABEFDD1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611E1E08-D3DC-4D01-8584-1CD239B029F0}" type="sibTrans" cxnId="{32023068-CE73-41E4-9545-11F8ABEFDD1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46DF79B3-686C-4890-8B81-9BDBFE90F6A6}">
      <dgm:prSet phldrT="[Testo]" custT="1"/>
      <dgm:spPr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CC0099"/>
          </a:solidFill>
        </a:ln>
      </dgm:spPr>
      <dgm:t>
        <a:bodyPr/>
        <a:lstStyle/>
        <a:p>
          <a:r>
            <a:rPr lang="it-IT" sz="2000" dirty="0" smtClean="0">
              <a:solidFill>
                <a:schemeClr val="tx2"/>
              </a:solidFill>
              <a:latin typeface="Century Schoolbook" pitchFamily="18" charset="0"/>
            </a:rPr>
            <a:t>Unità operative coinvolte</a:t>
          </a:r>
          <a:endParaRPr lang="it-IT" sz="20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D1B0BFA2-7079-4616-9099-B8C020E67C50}" type="parTrans" cxnId="{1D6E2450-3C9D-49C3-9DA5-8B06C16714A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FF1A1463-A631-4D4F-8710-06C4C75D29EF}" type="sibTrans" cxnId="{1D6E2450-3C9D-49C3-9DA5-8B06C16714A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C254EF7E-7DFD-4519-A7B7-16502786C508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ASTRA Innovazione e sviluppo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6129E25-7642-4431-ADC2-DC5D6529F959}" type="parTrans" cxnId="{25BE27BD-55E5-48AF-BDBB-CAC6BE17709A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1E1541BB-14EF-4A77-B2A9-2604B2A43E45}" type="sibTrans" cxnId="{25BE27BD-55E5-48AF-BDBB-CAC6BE17709A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F3B92A34-3C78-47AE-967B-277B6A2FBBFC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Gruppo Cantine Riunite &amp; </a:t>
          </a:r>
          <a:r>
            <a:rPr lang="it-IT" sz="1500" dirty="0" err="1" smtClean="0">
              <a:solidFill>
                <a:schemeClr val="tx2"/>
              </a:solidFill>
              <a:latin typeface="Century Schoolbook" pitchFamily="18" charset="0"/>
            </a:rPr>
            <a:t>CIV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749CE71D-F862-42C4-8A7B-E70D337DDB96}" type="parTrans" cxnId="{264DC8E4-CB46-4667-B597-D5895396BF3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4790FB71-ACC1-4BCE-90F1-73BA31F9A547}" type="sibTrans" cxnId="{264DC8E4-CB46-4667-B597-D5895396BF3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950F3B34-2763-4EDA-A287-439199B7CB6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Gruppo CEVICO 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9A9338A7-2680-440D-AC52-2D884E1B1AB5}" type="parTrans" cxnId="{8AF05939-9BAB-423E-A247-14BCE6CDAB28}">
      <dgm:prSet/>
      <dgm:spPr/>
      <dgm:t>
        <a:bodyPr/>
        <a:lstStyle/>
        <a:p>
          <a:endParaRPr lang="it-IT"/>
        </a:p>
      </dgm:t>
    </dgm:pt>
    <dgm:pt modelId="{A79CE425-77E9-4BCB-B282-2D411ED6AEC7}" type="sibTrans" cxnId="{8AF05939-9BAB-423E-A247-14BCE6CDAB28}">
      <dgm:prSet/>
      <dgm:spPr/>
      <dgm:t>
        <a:bodyPr/>
        <a:lstStyle/>
        <a:p>
          <a:endParaRPr lang="it-IT"/>
        </a:p>
      </dgm:t>
    </dgm:pt>
    <dgm:pt modelId="{AEA236C9-2D54-4055-80B3-4C59946E4338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Cantina sociale di San Martino in Rio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1BC785ED-A778-4D3F-A940-B6783754797B}" type="parTrans" cxnId="{5ABF10BF-69F1-4248-8B48-1DEBE7C29FDA}">
      <dgm:prSet/>
      <dgm:spPr/>
      <dgm:t>
        <a:bodyPr/>
        <a:lstStyle/>
        <a:p>
          <a:endParaRPr lang="it-IT"/>
        </a:p>
      </dgm:t>
    </dgm:pt>
    <dgm:pt modelId="{F4D22EBB-8001-44C8-9634-74EE54CAB46F}" type="sibTrans" cxnId="{5ABF10BF-69F1-4248-8B48-1DEBE7C29FDA}">
      <dgm:prSet/>
      <dgm:spPr/>
      <dgm:t>
        <a:bodyPr/>
        <a:lstStyle/>
        <a:p>
          <a:endParaRPr lang="it-IT"/>
        </a:p>
      </dgm:t>
    </dgm:pt>
    <dgm:pt modelId="{A766019D-6F7E-444D-BA43-D0EA0D2BE984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Azienda agricola “Silvia Manzoni”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A1782149-9ABA-4F8D-BAFF-57B2CC4CF527}" type="parTrans" cxnId="{7453F1EF-AE6B-4E35-87F0-C5A70994CB7C}">
      <dgm:prSet/>
      <dgm:spPr/>
      <dgm:t>
        <a:bodyPr/>
        <a:lstStyle/>
        <a:p>
          <a:endParaRPr lang="it-IT"/>
        </a:p>
      </dgm:t>
    </dgm:pt>
    <dgm:pt modelId="{AAD9B0DB-D4F9-44F5-98B5-E27BCF73FD95}" type="sibTrans" cxnId="{7453F1EF-AE6B-4E35-87F0-C5A70994CB7C}">
      <dgm:prSet/>
      <dgm:spPr/>
      <dgm:t>
        <a:bodyPr/>
        <a:lstStyle/>
        <a:p>
          <a:endParaRPr lang="it-IT"/>
        </a:p>
      </dgm:t>
    </dgm:pt>
    <dgm:pt modelId="{FDD78428-C6B4-4D94-BA33-80B302E8BA71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Azienda agricola “Podere della Rosa”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2B04A2A2-5652-4F18-B7F8-73B39253A9C9}" type="parTrans" cxnId="{4840A087-5F7D-4B88-B5A3-A6A4A324E651}">
      <dgm:prSet/>
      <dgm:spPr/>
      <dgm:t>
        <a:bodyPr/>
        <a:lstStyle/>
        <a:p>
          <a:endParaRPr lang="it-IT"/>
        </a:p>
      </dgm:t>
    </dgm:pt>
    <dgm:pt modelId="{5D38AB0D-4A01-4E18-ADE6-83227D9E8CF2}" type="sibTrans" cxnId="{4840A087-5F7D-4B88-B5A3-A6A4A324E651}">
      <dgm:prSet/>
      <dgm:spPr/>
      <dgm:t>
        <a:bodyPr/>
        <a:lstStyle/>
        <a:p>
          <a:endParaRPr lang="it-IT"/>
        </a:p>
      </dgm:t>
    </dgm:pt>
    <dgm:pt modelId="{B1CEFC2A-BD5D-4130-8554-9B3EDAABF87A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UNIBO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F66884A4-7C47-4709-A537-720A57A14189}" type="parTrans" cxnId="{94E994CB-FE04-4E0C-933B-CA2E88E6D84C}">
      <dgm:prSet/>
      <dgm:spPr/>
      <dgm:t>
        <a:bodyPr/>
        <a:lstStyle/>
        <a:p>
          <a:endParaRPr lang="it-IT"/>
        </a:p>
      </dgm:t>
    </dgm:pt>
    <dgm:pt modelId="{55881696-CF87-4360-84BE-F512CB3659E7}" type="sibTrans" cxnId="{94E994CB-FE04-4E0C-933B-CA2E88E6D84C}">
      <dgm:prSet/>
      <dgm:spPr/>
      <dgm:t>
        <a:bodyPr/>
        <a:lstStyle/>
        <a:p>
          <a:endParaRPr lang="it-IT"/>
        </a:p>
      </dgm:t>
    </dgm:pt>
    <dgm:pt modelId="{26E17FFE-C3EB-4D70-B732-A0B89C31FABB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UCSC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E15B02D6-D30A-4E0A-AC71-2DAC4090EAB3}" type="parTrans" cxnId="{5E07BC88-175D-4F96-8F7B-3408A008387B}">
      <dgm:prSet/>
      <dgm:spPr/>
      <dgm:t>
        <a:bodyPr/>
        <a:lstStyle/>
        <a:p>
          <a:endParaRPr lang="it-IT"/>
        </a:p>
      </dgm:t>
    </dgm:pt>
    <dgm:pt modelId="{8403FF9D-3DB3-41A5-978B-584D5E760388}" type="sibTrans" cxnId="{5E07BC88-175D-4F96-8F7B-3408A008387B}">
      <dgm:prSet/>
      <dgm:spPr/>
      <dgm:t>
        <a:bodyPr/>
        <a:lstStyle/>
        <a:p>
          <a:endParaRPr lang="it-IT"/>
        </a:p>
      </dgm:t>
    </dgm:pt>
    <dgm:pt modelId="{518497DF-1A88-4FB4-BFF7-2D0A0BAB74B9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b="1" dirty="0" smtClean="0">
              <a:solidFill>
                <a:schemeClr val="tx2"/>
              </a:solidFill>
              <a:latin typeface="Century Schoolbook" pitchFamily="18" charset="0"/>
            </a:rPr>
            <a:t>PROF. ETTORE CAPRI </a:t>
          </a:r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(UCSC)</a:t>
          </a:r>
          <a:endParaRPr lang="it-IT" sz="1500" i="1" dirty="0">
            <a:solidFill>
              <a:schemeClr val="tx2"/>
            </a:solidFill>
            <a:latin typeface="Century Schoolbook" pitchFamily="18" charset="0"/>
          </a:endParaRPr>
        </a:p>
      </dgm:t>
    </dgm:pt>
    <dgm:pt modelId="{8AE03990-A6B4-4609-B8CD-E3A6087F3308}" type="parTrans" cxnId="{031DD590-748A-4230-A9D6-2988E0F8174C}">
      <dgm:prSet/>
      <dgm:spPr/>
      <dgm:t>
        <a:bodyPr/>
        <a:lstStyle/>
        <a:p>
          <a:endParaRPr lang="it-IT"/>
        </a:p>
      </dgm:t>
    </dgm:pt>
    <dgm:pt modelId="{283214D2-DE55-443E-B11E-879D13A9A48E}" type="sibTrans" cxnId="{031DD590-748A-4230-A9D6-2988E0F8174C}">
      <dgm:prSet/>
      <dgm:spPr/>
      <dgm:t>
        <a:bodyPr/>
        <a:lstStyle/>
        <a:p>
          <a:endParaRPr lang="it-IT"/>
        </a:p>
      </dgm:t>
    </dgm:pt>
    <dgm:pt modelId="{41C66FA7-21F4-4DF9-9D85-A153EE169DF6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CRPV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C8A16AB2-4676-4421-BECC-420C4FD0B62A}" type="parTrans" cxnId="{4874E871-23EC-490B-8727-89F9E0D5CA6F}">
      <dgm:prSet/>
      <dgm:spPr/>
      <dgm:t>
        <a:bodyPr/>
        <a:lstStyle/>
        <a:p>
          <a:endParaRPr lang="it-IT"/>
        </a:p>
      </dgm:t>
    </dgm:pt>
    <dgm:pt modelId="{4F15A522-899E-4679-8235-0E2651FECF0A}" type="sibTrans" cxnId="{4874E871-23EC-490B-8727-89F9E0D5CA6F}">
      <dgm:prSet/>
      <dgm:spPr/>
      <dgm:t>
        <a:bodyPr/>
        <a:lstStyle/>
        <a:p>
          <a:endParaRPr lang="it-IT"/>
        </a:p>
      </dgm:t>
    </dgm:pt>
    <dgm:pt modelId="{9F8B8AB6-85D9-4253-8EB2-FC63A1E027E7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Azienda agricola “OVI DINA” 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5AF09C25-AAFF-4855-BFB7-DF703DC0DED2}" type="parTrans" cxnId="{628195C8-2872-4958-BA29-92DBC1EED586}">
      <dgm:prSet/>
      <dgm:spPr/>
      <dgm:t>
        <a:bodyPr/>
        <a:lstStyle/>
        <a:p>
          <a:endParaRPr lang="it-IT"/>
        </a:p>
      </dgm:t>
    </dgm:pt>
    <dgm:pt modelId="{46B6E86D-4F65-4035-9AEA-52CBCFC21644}" type="sibTrans" cxnId="{628195C8-2872-4958-BA29-92DBC1EED586}">
      <dgm:prSet/>
      <dgm:spPr/>
      <dgm:t>
        <a:bodyPr/>
        <a:lstStyle/>
        <a:p>
          <a:endParaRPr lang="it-IT"/>
        </a:p>
      </dgm:t>
    </dgm:pt>
    <dgm:pt modelId="{255B53B2-1B0B-4966-8B5C-D84A32F4D5FA}">
      <dgm:prSet phldrT="[Testo]" custT="1"/>
      <dgm:spPr>
        <a:solidFill>
          <a:schemeClr val="bg1">
            <a:alpha val="90000"/>
          </a:schemeClr>
        </a:solidFill>
        <a:ln>
          <a:solidFill>
            <a:srgbClr val="CC0099">
              <a:alpha val="90000"/>
            </a:srgbClr>
          </a:solidFill>
        </a:ln>
      </dgm:spPr>
      <dgm:t>
        <a:bodyPr/>
        <a:lstStyle/>
        <a:p>
          <a:r>
            <a:rPr lang="it-IT" sz="1500" dirty="0" smtClean="0">
              <a:solidFill>
                <a:schemeClr val="tx2"/>
              </a:solidFill>
              <a:latin typeface="Century Schoolbook" pitchFamily="18" charset="0"/>
            </a:rPr>
            <a:t>Gruppo CAVIRO</a:t>
          </a:r>
          <a:endParaRPr lang="it-IT" sz="1500" dirty="0">
            <a:solidFill>
              <a:schemeClr val="tx2"/>
            </a:solidFill>
            <a:latin typeface="Century Schoolbook" pitchFamily="18" charset="0"/>
          </a:endParaRPr>
        </a:p>
      </dgm:t>
    </dgm:pt>
    <dgm:pt modelId="{D293829B-2FCA-474E-849C-47D1E737F21A}" type="parTrans" cxnId="{B52169F8-AE0B-4536-AF35-ED728F054ACE}">
      <dgm:prSet/>
      <dgm:spPr/>
      <dgm:t>
        <a:bodyPr/>
        <a:lstStyle/>
        <a:p>
          <a:endParaRPr lang="it-IT"/>
        </a:p>
      </dgm:t>
    </dgm:pt>
    <dgm:pt modelId="{EA5C9D9A-FE4F-431A-93AA-FBDE2C444BDC}" type="sibTrans" cxnId="{B52169F8-AE0B-4536-AF35-ED728F054ACE}">
      <dgm:prSet/>
      <dgm:spPr/>
      <dgm:t>
        <a:bodyPr/>
        <a:lstStyle/>
        <a:p>
          <a:endParaRPr lang="it-IT"/>
        </a:p>
      </dgm:t>
    </dgm:pt>
    <dgm:pt modelId="{58B46CFD-EB29-4E00-8131-BF621EB016E2}" type="pres">
      <dgm:prSet presAssocID="{E139A44A-0F41-44C8-A412-9012EE99C5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F11A086-21D7-4BD1-B08B-528928CFF692}" type="pres">
      <dgm:prSet presAssocID="{D330606E-19D6-4362-9B73-A1F5349411E5}" presName="linNode" presStyleCnt="0"/>
      <dgm:spPr/>
    </dgm:pt>
    <dgm:pt modelId="{7508D6ED-E9F7-4F9B-8FCC-47018F128A4F}" type="pres">
      <dgm:prSet presAssocID="{D330606E-19D6-4362-9B73-A1F5349411E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2D03A2-96EB-4C9F-BDDF-D8E5A2167875}" type="pres">
      <dgm:prSet presAssocID="{D330606E-19D6-4362-9B73-A1F5349411E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7E47E5C-EA73-455A-9A18-65F495597D34}" type="pres">
      <dgm:prSet presAssocID="{6990E11A-11D7-40E1-A203-ADAB11DA8397}" presName="sp" presStyleCnt="0"/>
      <dgm:spPr/>
    </dgm:pt>
    <dgm:pt modelId="{D93599C6-A152-4B06-8BDA-8A75AECFB54C}" type="pres">
      <dgm:prSet presAssocID="{136587AD-456C-4289-9861-2143371835AB}" presName="linNode" presStyleCnt="0"/>
      <dgm:spPr/>
    </dgm:pt>
    <dgm:pt modelId="{D9A51B64-73A4-437F-869F-DEA515518A51}" type="pres">
      <dgm:prSet presAssocID="{136587AD-456C-4289-9861-2143371835A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7BFA7F-79B4-4030-9118-5296DB5FF226}" type="pres">
      <dgm:prSet presAssocID="{136587AD-456C-4289-9861-2143371835A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7EFF949-D756-4D65-8033-610DCC13DE26}" type="pres">
      <dgm:prSet presAssocID="{E93DA07C-9A81-48FB-82F8-2A175F4B0049}" presName="sp" presStyleCnt="0"/>
      <dgm:spPr/>
    </dgm:pt>
    <dgm:pt modelId="{2F5C1FB8-0C5A-4310-87E4-7B9AD6C565AC}" type="pres">
      <dgm:prSet presAssocID="{46DF79B3-686C-4890-8B81-9BDBFE90F6A6}" presName="linNode" presStyleCnt="0"/>
      <dgm:spPr/>
    </dgm:pt>
    <dgm:pt modelId="{0A6145F6-6517-4F42-9890-35CB0B1E52EC}" type="pres">
      <dgm:prSet presAssocID="{46DF79B3-686C-4890-8B81-9BDBFE90F6A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8CB5172-5452-4C64-A39C-51D90C080C5A}" type="pres">
      <dgm:prSet presAssocID="{46DF79B3-686C-4890-8B81-9BDBFE90F6A6}" presName="descendantText" presStyleLbl="alignAccFollowNode1" presStyleIdx="2" presStyleCnt="3" custScaleY="21464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7A38D53-A972-4D48-9F61-AD85A7E1492E}" type="presOf" srcId="{518497DF-1A88-4FB4-BFF7-2D0A0BAB74B9}" destId="{B07BFA7F-79B4-4030-9118-5296DB5FF226}" srcOrd="0" destOrd="1" presId="urn:microsoft.com/office/officeart/2005/8/layout/vList5"/>
    <dgm:cxn modelId="{94E994CB-FE04-4E0C-933B-CA2E88E6D84C}" srcId="{46DF79B3-686C-4890-8B81-9BDBFE90F6A6}" destId="{B1CEFC2A-BD5D-4130-8554-9B3EDAABF87A}" srcOrd="9" destOrd="0" parTransId="{F66884A4-7C47-4709-A537-720A57A14189}" sibTransId="{55881696-CF87-4360-84BE-F512CB3659E7}"/>
    <dgm:cxn modelId="{1D6E2450-3C9D-49C3-9DA5-8B06C16714A2}" srcId="{E139A44A-0F41-44C8-A412-9012EE99C539}" destId="{46DF79B3-686C-4890-8B81-9BDBFE90F6A6}" srcOrd="2" destOrd="0" parTransId="{D1B0BFA2-7079-4616-9099-B8C020E67C50}" sibTransId="{FF1A1463-A631-4D4F-8710-06C4C75D29EF}"/>
    <dgm:cxn modelId="{F57AC386-0224-4A9D-8D22-74FE2E7FB636}" type="presOf" srcId="{FDD78428-C6B4-4D94-BA33-80B302E8BA71}" destId="{A8CB5172-5452-4C64-A39C-51D90C080C5A}" srcOrd="0" destOrd="7" presId="urn:microsoft.com/office/officeart/2005/8/layout/vList5"/>
    <dgm:cxn modelId="{C0D4B803-27B4-471C-ADB6-5453DD178CC2}" type="presOf" srcId="{A766019D-6F7E-444D-BA43-D0EA0D2BE984}" destId="{A8CB5172-5452-4C64-A39C-51D90C080C5A}" srcOrd="0" destOrd="6" presId="urn:microsoft.com/office/officeart/2005/8/layout/vList5"/>
    <dgm:cxn modelId="{946D477E-CB7D-4EB2-9643-4A306F13A824}" type="presOf" srcId="{9F8B8AB6-85D9-4253-8EB2-FC63A1E027E7}" destId="{A8CB5172-5452-4C64-A39C-51D90C080C5A}" srcOrd="0" destOrd="8" presId="urn:microsoft.com/office/officeart/2005/8/layout/vList5"/>
    <dgm:cxn modelId="{4840A087-5F7D-4B88-B5A3-A6A4A324E651}" srcId="{46DF79B3-686C-4890-8B81-9BDBFE90F6A6}" destId="{FDD78428-C6B4-4D94-BA33-80B302E8BA71}" srcOrd="7" destOrd="0" parTransId="{2B04A2A2-5652-4F18-B7F8-73B39253A9C9}" sibTransId="{5D38AB0D-4A01-4E18-ADE6-83227D9E8CF2}"/>
    <dgm:cxn modelId="{A033F1B2-005C-4D48-8E82-AC1C60B3C369}" type="presOf" srcId="{C6C97502-8644-4834-91CE-A1B7D38E4E28}" destId="{202D03A2-96EB-4C9F-BDDF-D8E5A2167875}" srcOrd="0" destOrd="0" presId="urn:microsoft.com/office/officeart/2005/8/layout/vList5"/>
    <dgm:cxn modelId="{E8FE4DAD-8DAD-441F-AF27-7EB4A3012249}" type="presOf" srcId="{F3B92A34-3C78-47AE-967B-277B6A2FBBFC}" destId="{A8CB5172-5452-4C64-A39C-51D90C080C5A}" srcOrd="0" destOrd="2" presId="urn:microsoft.com/office/officeart/2005/8/layout/vList5"/>
    <dgm:cxn modelId="{B52169F8-AE0B-4536-AF35-ED728F054ACE}" srcId="{46DF79B3-686C-4890-8B81-9BDBFE90F6A6}" destId="{255B53B2-1B0B-4966-8B5C-D84A32F4D5FA}" srcOrd="4" destOrd="0" parTransId="{D293829B-2FCA-474E-849C-47D1E737F21A}" sibTransId="{EA5C9D9A-FE4F-431A-93AA-FBDE2C444BDC}"/>
    <dgm:cxn modelId="{02773BD2-0FE7-4EB0-B9C2-9C5B66B4050B}" type="presOf" srcId="{26E17FFE-C3EB-4D70-B732-A0B89C31FABB}" destId="{A8CB5172-5452-4C64-A39C-51D90C080C5A}" srcOrd="0" destOrd="10" presId="urn:microsoft.com/office/officeart/2005/8/layout/vList5"/>
    <dgm:cxn modelId="{ECEDE115-F2A3-40BB-BB83-40B1A89F2C5F}" type="presOf" srcId="{950F3B34-2763-4EDA-A287-439199B7CB6B}" destId="{A8CB5172-5452-4C64-A39C-51D90C080C5A}" srcOrd="0" destOrd="3" presId="urn:microsoft.com/office/officeart/2005/8/layout/vList5"/>
    <dgm:cxn modelId="{AC5E67F9-290F-4857-9270-187AFD5F3C58}" srcId="{D330606E-19D6-4362-9B73-A1F5349411E5}" destId="{C6C97502-8644-4834-91CE-A1B7D38E4E28}" srcOrd="0" destOrd="0" parTransId="{B9D820F9-713D-4FA7-BF0A-2E276CABC7AE}" sibTransId="{0F98B2C1-3C92-4F81-A9FD-E0E748BE22CB}"/>
    <dgm:cxn modelId="{AEC5F75D-EAA8-4FC1-944D-D7E41731035E}" type="presOf" srcId="{B1CEFC2A-BD5D-4130-8554-9B3EDAABF87A}" destId="{A8CB5172-5452-4C64-A39C-51D90C080C5A}" srcOrd="0" destOrd="9" presId="urn:microsoft.com/office/officeart/2005/8/layout/vList5"/>
    <dgm:cxn modelId="{DEFAABD1-5CA7-4375-8939-23E2881BA74B}" type="presOf" srcId="{46DF79B3-686C-4890-8B81-9BDBFE90F6A6}" destId="{0A6145F6-6517-4F42-9890-35CB0B1E52EC}" srcOrd="0" destOrd="0" presId="urn:microsoft.com/office/officeart/2005/8/layout/vList5"/>
    <dgm:cxn modelId="{32023068-CE73-41E4-9545-11F8ABEFDD17}" srcId="{136587AD-456C-4289-9861-2143371835AB}" destId="{34FF9D9E-D6E4-4D34-9402-6343D45EF20F}" srcOrd="0" destOrd="0" parTransId="{EFAEB7BE-B827-4B64-BE0C-9E3AC680599D}" sibTransId="{611E1E08-D3DC-4D01-8584-1CD239B029F0}"/>
    <dgm:cxn modelId="{25BE27BD-55E5-48AF-BDBB-CAC6BE17709A}" srcId="{46DF79B3-686C-4890-8B81-9BDBFE90F6A6}" destId="{C254EF7E-7DFD-4519-A7B7-16502786C508}" srcOrd="1" destOrd="0" parTransId="{F6129E25-7642-4431-ADC2-DC5D6529F959}" sibTransId="{1E1541BB-14EF-4A77-B2A9-2604B2A43E45}"/>
    <dgm:cxn modelId="{2296DA63-620A-4395-8297-BF9D5ED5B407}" srcId="{E139A44A-0F41-44C8-A412-9012EE99C539}" destId="{136587AD-456C-4289-9861-2143371835AB}" srcOrd="1" destOrd="0" parTransId="{F2BEE351-7A5E-4D7A-AFCC-03C79E2DF827}" sibTransId="{E93DA07C-9A81-48FB-82F8-2A175F4B0049}"/>
    <dgm:cxn modelId="{628195C8-2872-4958-BA29-92DBC1EED586}" srcId="{46DF79B3-686C-4890-8B81-9BDBFE90F6A6}" destId="{9F8B8AB6-85D9-4253-8EB2-FC63A1E027E7}" srcOrd="8" destOrd="0" parTransId="{5AF09C25-AAFF-4855-BFB7-DF703DC0DED2}" sibTransId="{46B6E86D-4F65-4035-9AEA-52CBCFC21644}"/>
    <dgm:cxn modelId="{8AF05939-9BAB-423E-A247-14BCE6CDAB28}" srcId="{46DF79B3-686C-4890-8B81-9BDBFE90F6A6}" destId="{950F3B34-2763-4EDA-A287-439199B7CB6B}" srcOrd="3" destOrd="0" parTransId="{9A9338A7-2680-440D-AC52-2D884E1B1AB5}" sibTransId="{A79CE425-77E9-4BCB-B282-2D411ED6AEC7}"/>
    <dgm:cxn modelId="{7453F1EF-AE6B-4E35-87F0-C5A70994CB7C}" srcId="{46DF79B3-686C-4890-8B81-9BDBFE90F6A6}" destId="{A766019D-6F7E-444D-BA43-D0EA0D2BE984}" srcOrd="6" destOrd="0" parTransId="{A1782149-9ABA-4F8D-BAFF-57B2CC4CF527}" sibTransId="{AAD9B0DB-D4F9-44F5-98B5-E27BCF73FD95}"/>
    <dgm:cxn modelId="{2286A4CA-7E51-4B23-B9B8-7E4E5DFF5F7E}" type="presOf" srcId="{41C66FA7-21F4-4DF9-9D85-A153EE169DF6}" destId="{A8CB5172-5452-4C64-A39C-51D90C080C5A}" srcOrd="0" destOrd="0" presId="urn:microsoft.com/office/officeart/2005/8/layout/vList5"/>
    <dgm:cxn modelId="{B9D7EEE8-2373-43C7-A82B-14A896417A22}" type="presOf" srcId="{E139A44A-0F41-44C8-A412-9012EE99C539}" destId="{58B46CFD-EB29-4E00-8131-BF621EB016E2}" srcOrd="0" destOrd="0" presId="urn:microsoft.com/office/officeart/2005/8/layout/vList5"/>
    <dgm:cxn modelId="{264DC8E4-CB46-4667-B597-D5895396BF32}" srcId="{46DF79B3-686C-4890-8B81-9BDBFE90F6A6}" destId="{F3B92A34-3C78-47AE-967B-277B6A2FBBFC}" srcOrd="2" destOrd="0" parTransId="{749CE71D-F862-42C4-8A7B-E70D337DDB96}" sibTransId="{4790FB71-ACC1-4BCE-90F1-73BA31F9A547}"/>
    <dgm:cxn modelId="{3230F757-5ADC-49EB-BD73-4D5AC6D4E434}" type="presOf" srcId="{C254EF7E-7DFD-4519-A7B7-16502786C508}" destId="{A8CB5172-5452-4C64-A39C-51D90C080C5A}" srcOrd="0" destOrd="1" presId="urn:microsoft.com/office/officeart/2005/8/layout/vList5"/>
    <dgm:cxn modelId="{031DD590-748A-4230-A9D6-2988E0F8174C}" srcId="{136587AD-456C-4289-9861-2143371835AB}" destId="{518497DF-1A88-4FB4-BFF7-2D0A0BAB74B9}" srcOrd="1" destOrd="0" parTransId="{8AE03990-A6B4-4609-B8CD-E3A6087F3308}" sibTransId="{283214D2-DE55-443E-B11E-879D13A9A48E}"/>
    <dgm:cxn modelId="{2EE4EEAA-ED7D-4912-8937-B5FE524F28C2}" type="presOf" srcId="{34FF9D9E-D6E4-4D34-9402-6343D45EF20F}" destId="{B07BFA7F-79B4-4030-9118-5296DB5FF226}" srcOrd="0" destOrd="0" presId="urn:microsoft.com/office/officeart/2005/8/layout/vList5"/>
    <dgm:cxn modelId="{CA3FB902-94BC-48C2-B6F3-39D50ECFF5A7}" type="presOf" srcId="{AEA236C9-2D54-4055-80B3-4C59946E4338}" destId="{A8CB5172-5452-4C64-A39C-51D90C080C5A}" srcOrd="0" destOrd="5" presId="urn:microsoft.com/office/officeart/2005/8/layout/vList5"/>
    <dgm:cxn modelId="{4874E871-23EC-490B-8727-89F9E0D5CA6F}" srcId="{46DF79B3-686C-4890-8B81-9BDBFE90F6A6}" destId="{41C66FA7-21F4-4DF9-9D85-A153EE169DF6}" srcOrd="0" destOrd="0" parTransId="{C8A16AB2-4676-4421-BECC-420C4FD0B62A}" sibTransId="{4F15A522-899E-4679-8235-0E2651FECF0A}"/>
    <dgm:cxn modelId="{5E07BC88-175D-4F96-8F7B-3408A008387B}" srcId="{46DF79B3-686C-4890-8B81-9BDBFE90F6A6}" destId="{26E17FFE-C3EB-4D70-B732-A0B89C31FABB}" srcOrd="10" destOrd="0" parTransId="{E15B02D6-D30A-4E0A-AC71-2DAC4090EAB3}" sibTransId="{8403FF9D-3DB3-41A5-978B-584D5E760388}"/>
    <dgm:cxn modelId="{BEAA73CA-1DC3-496B-BC72-AF7301290331}" srcId="{E139A44A-0F41-44C8-A412-9012EE99C539}" destId="{D330606E-19D6-4362-9B73-A1F5349411E5}" srcOrd="0" destOrd="0" parTransId="{131A78EE-5F84-4E3E-A2EE-364A96038EDB}" sibTransId="{6990E11A-11D7-40E1-A203-ADAB11DA8397}"/>
    <dgm:cxn modelId="{DB0F001B-7CB3-484E-9383-7AFC9C62F013}" type="presOf" srcId="{D330606E-19D6-4362-9B73-A1F5349411E5}" destId="{7508D6ED-E9F7-4F9B-8FCC-47018F128A4F}" srcOrd="0" destOrd="0" presId="urn:microsoft.com/office/officeart/2005/8/layout/vList5"/>
    <dgm:cxn modelId="{27ECD8A2-AB87-4A94-A602-26D2E333FB67}" type="presOf" srcId="{136587AD-456C-4289-9861-2143371835AB}" destId="{D9A51B64-73A4-437F-869F-DEA515518A51}" srcOrd="0" destOrd="0" presId="urn:microsoft.com/office/officeart/2005/8/layout/vList5"/>
    <dgm:cxn modelId="{26CC96AC-887D-455B-BCFF-31A277713104}" type="presOf" srcId="{255B53B2-1B0B-4966-8B5C-D84A32F4D5FA}" destId="{A8CB5172-5452-4C64-A39C-51D90C080C5A}" srcOrd="0" destOrd="4" presId="urn:microsoft.com/office/officeart/2005/8/layout/vList5"/>
    <dgm:cxn modelId="{5ABF10BF-69F1-4248-8B48-1DEBE7C29FDA}" srcId="{46DF79B3-686C-4890-8B81-9BDBFE90F6A6}" destId="{AEA236C9-2D54-4055-80B3-4C59946E4338}" srcOrd="5" destOrd="0" parTransId="{1BC785ED-A778-4D3F-A940-B6783754797B}" sibTransId="{F4D22EBB-8001-44C8-9634-74EE54CAB46F}"/>
    <dgm:cxn modelId="{F1C964F4-1AF9-4050-B1EF-90F2810F51B4}" type="presParOf" srcId="{58B46CFD-EB29-4E00-8131-BF621EB016E2}" destId="{EF11A086-21D7-4BD1-B08B-528928CFF692}" srcOrd="0" destOrd="0" presId="urn:microsoft.com/office/officeart/2005/8/layout/vList5"/>
    <dgm:cxn modelId="{F4FF60A7-01B7-491A-B785-70F9CED8AB78}" type="presParOf" srcId="{EF11A086-21D7-4BD1-B08B-528928CFF692}" destId="{7508D6ED-E9F7-4F9B-8FCC-47018F128A4F}" srcOrd="0" destOrd="0" presId="urn:microsoft.com/office/officeart/2005/8/layout/vList5"/>
    <dgm:cxn modelId="{73665E95-BAB1-434F-BFF0-880CB44903DD}" type="presParOf" srcId="{EF11A086-21D7-4BD1-B08B-528928CFF692}" destId="{202D03A2-96EB-4C9F-BDDF-D8E5A2167875}" srcOrd="1" destOrd="0" presId="urn:microsoft.com/office/officeart/2005/8/layout/vList5"/>
    <dgm:cxn modelId="{64F487D9-F916-40EF-A88E-C9C489F0C327}" type="presParOf" srcId="{58B46CFD-EB29-4E00-8131-BF621EB016E2}" destId="{C7E47E5C-EA73-455A-9A18-65F495597D34}" srcOrd="1" destOrd="0" presId="urn:microsoft.com/office/officeart/2005/8/layout/vList5"/>
    <dgm:cxn modelId="{35C5DA40-BCAA-43BA-A986-40818DB31338}" type="presParOf" srcId="{58B46CFD-EB29-4E00-8131-BF621EB016E2}" destId="{D93599C6-A152-4B06-8BDA-8A75AECFB54C}" srcOrd="2" destOrd="0" presId="urn:microsoft.com/office/officeart/2005/8/layout/vList5"/>
    <dgm:cxn modelId="{9AC3A319-CD99-49E8-81FD-115F0ECE0B33}" type="presParOf" srcId="{D93599C6-A152-4B06-8BDA-8A75AECFB54C}" destId="{D9A51B64-73A4-437F-869F-DEA515518A51}" srcOrd="0" destOrd="0" presId="urn:microsoft.com/office/officeart/2005/8/layout/vList5"/>
    <dgm:cxn modelId="{0524042F-6426-4483-88C1-BA7014A94EEA}" type="presParOf" srcId="{D93599C6-A152-4B06-8BDA-8A75AECFB54C}" destId="{B07BFA7F-79B4-4030-9118-5296DB5FF226}" srcOrd="1" destOrd="0" presId="urn:microsoft.com/office/officeart/2005/8/layout/vList5"/>
    <dgm:cxn modelId="{820140EF-5631-42E3-86F3-9DDF2148CE9E}" type="presParOf" srcId="{58B46CFD-EB29-4E00-8131-BF621EB016E2}" destId="{87EFF949-D756-4D65-8033-610DCC13DE26}" srcOrd="3" destOrd="0" presId="urn:microsoft.com/office/officeart/2005/8/layout/vList5"/>
    <dgm:cxn modelId="{AECDFAF1-FC9A-47F0-9E32-7349781FB15A}" type="presParOf" srcId="{58B46CFD-EB29-4E00-8131-BF621EB016E2}" destId="{2F5C1FB8-0C5A-4310-87E4-7B9AD6C565AC}" srcOrd="4" destOrd="0" presId="urn:microsoft.com/office/officeart/2005/8/layout/vList5"/>
    <dgm:cxn modelId="{80F92C48-4E58-4A9C-A24A-515E0860638A}" type="presParOf" srcId="{2F5C1FB8-0C5A-4310-87E4-7B9AD6C565AC}" destId="{0A6145F6-6517-4F42-9890-35CB0B1E52EC}" srcOrd="0" destOrd="0" presId="urn:microsoft.com/office/officeart/2005/8/layout/vList5"/>
    <dgm:cxn modelId="{1130BDD1-9B42-4A62-881E-0BB56D8BCC71}" type="presParOf" srcId="{2F5C1FB8-0C5A-4310-87E4-7B9AD6C565AC}" destId="{A8CB5172-5452-4C64-A39C-51D90C080C5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D14A9-0B13-4636-9209-04AE063455E6}">
      <dsp:nvSpPr>
        <dsp:cNvPr id="0" name=""/>
        <dsp:cNvSpPr/>
      </dsp:nvSpPr>
      <dsp:spPr>
        <a:xfrm>
          <a:off x="0" y="20593"/>
          <a:ext cx="6357981" cy="6465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smtClean="0">
              <a:solidFill>
                <a:schemeClr val="tx2"/>
              </a:solidFill>
              <a:latin typeface="Century Schoolbook" pitchFamily="18" charset="0"/>
            </a:rPr>
            <a:t>1) ESERCIZIO DELLA COOPERAZIONE</a:t>
          </a:r>
          <a:endParaRPr lang="it-IT" sz="15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31560" y="52153"/>
        <a:ext cx="6294861" cy="583399"/>
      </dsp:txXfrm>
    </dsp:sp>
    <dsp:sp modelId="{482B4649-B739-48BC-9A3F-429EA85ED18B}">
      <dsp:nvSpPr>
        <dsp:cNvPr id="0" name=""/>
        <dsp:cNvSpPr/>
      </dsp:nvSpPr>
      <dsp:spPr>
        <a:xfrm>
          <a:off x="0" y="851432"/>
          <a:ext cx="6357981" cy="8027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smtClean="0">
              <a:solidFill>
                <a:schemeClr val="tx2"/>
              </a:solidFill>
              <a:latin typeface="Century Schoolbook" pitchFamily="18" charset="0"/>
            </a:rPr>
            <a:t>2) SPECIFICHE AZIONI LEGATE ALLA REALIZZAZIONE DEL PIANO (AZIONE 1 E 2)</a:t>
          </a:r>
          <a:endParaRPr lang="it-IT" sz="1500" b="1" kern="1200" dirty="0" smtClean="0">
            <a:solidFill>
              <a:schemeClr val="tx2"/>
            </a:solidFill>
            <a:latin typeface="Century Schoolbook" pitchFamily="18" charset="0"/>
          </a:endParaRPr>
        </a:p>
      </dsp:txBody>
      <dsp:txXfrm>
        <a:off x="39186" y="890618"/>
        <a:ext cx="6279609" cy="724365"/>
      </dsp:txXfrm>
    </dsp:sp>
    <dsp:sp modelId="{B3389166-82E9-4067-A5B4-DE426B0760C7}">
      <dsp:nvSpPr>
        <dsp:cNvPr id="0" name=""/>
        <dsp:cNvSpPr/>
      </dsp:nvSpPr>
      <dsp:spPr>
        <a:xfrm>
          <a:off x="0" y="1838490"/>
          <a:ext cx="6357981" cy="8027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3) PIANO DI DIVULGAZIONE E TRASFERIMENTO DEI RISULTATI E IMPLEMENTAZIONE DELLA RETE PEI</a:t>
          </a:r>
        </a:p>
      </dsp:txBody>
      <dsp:txXfrm>
        <a:off x="39186" y="1877676"/>
        <a:ext cx="6279609" cy="724365"/>
      </dsp:txXfrm>
    </dsp:sp>
    <dsp:sp modelId="{25A43BD2-A75D-4B40-97CC-57593F6549CA}">
      <dsp:nvSpPr>
        <dsp:cNvPr id="0" name=""/>
        <dsp:cNvSpPr/>
      </dsp:nvSpPr>
      <dsp:spPr>
        <a:xfrm>
          <a:off x="0" y="2825548"/>
          <a:ext cx="6357981" cy="8027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smtClean="0">
              <a:solidFill>
                <a:schemeClr val="tx2"/>
              </a:solidFill>
              <a:latin typeface="Century Schoolbook" pitchFamily="18" charset="0"/>
            </a:rPr>
            <a:t>4) ATTIVITÀ DI FORMAZIONE</a:t>
          </a:r>
          <a:endParaRPr lang="it-IT" sz="1500" b="1" kern="1200" dirty="0" smtClean="0">
            <a:solidFill>
              <a:schemeClr val="tx2"/>
            </a:solidFill>
            <a:latin typeface="Century Schoolbook" pitchFamily="18" charset="0"/>
          </a:endParaRPr>
        </a:p>
      </dsp:txBody>
      <dsp:txXfrm>
        <a:off x="39186" y="2864734"/>
        <a:ext cx="6279609" cy="7243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5210388" y="-1501910"/>
          <a:ext cx="1140748" cy="5440718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Effetti di diverse strategie di gestione del vigneto sul sequestro di carbonio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3060404" y="703761"/>
        <a:ext cx="5385031" cy="1029374"/>
      </dsp:txXfrm>
    </dsp:sp>
    <dsp:sp modelId="{4C7D5395-6201-4F66-9C38-5B966A083CB8}">
      <dsp:nvSpPr>
        <dsp:cNvPr id="0" name=""/>
        <dsp:cNvSpPr/>
      </dsp:nvSpPr>
      <dsp:spPr>
        <a:xfrm>
          <a:off x="0" y="562985"/>
          <a:ext cx="3060403" cy="1310924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AZIONE 1</a:t>
          </a:r>
          <a:endParaRPr lang="it-IT" sz="24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63994" y="626979"/>
        <a:ext cx="2932415" cy="1182936"/>
      </dsp:txXfrm>
    </dsp:sp>
    <dsp:sp modelId="{65AC6C3F-89A1-4FC4-A77F-1269411EAC2F}">
      <dsp:nvSpPr>
        <dsp:cNvPr id="0" name=""/>
        <dsp:cNvSpPr/>
      </dsp:nvSpPr>
      <dsp:spPr>
        <a:xfrm rot="5400000">
          <a:off x="5257449" y="68703"/>
          <a:ext cx="1046626" cy="5440718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Metodo LCA applicato all’indicatore </a:t>
          </a:r>
          <a:r>
            <a:rPr lang="it-IT" sz="2000" b="1" kern="1200" dirty="0" smtClean="0">
              <a:solidFill>
                <a:schemeClr val="tx2"/>
              </a:solidFill>
              <a:latin typeface="Century Schoolbook" pitchFamily="18" charset="0"/>
            </a:rPr>
            <a:t>ARIA </a:t>
          </a: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di prodotto</a:t>
          </a:r>
          <a:endParaRPr lang="it-IT" sz="2000" b="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3060403" y="2316841"/>
        <a:ext cx="5389626" cy="944442"/>
      </dsp:txXfrm>
    </dsp:sp>
    <dsp:sp modelId="{645735CD-1910-4D8A-B607-1224EB7011DB}">
      <dsp:nvSpPr>
        <dsp:cNvPr id="0" name=""/>
        <dsp:cNvSpPr/>
      </dsp:nvSpPr>
      <dsp:spPr>
        <a:xfrm>
          <a:off x="0" y="2077110"/>
          <a:ext cx="3060403" cy="1423903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AZIONE 2</a:t>
          </a:r>
          <a:endParaRPr lang="it-IT" sz="24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69509" y="2146619"/>
        <a:ext cx="2921385" cy="1284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5077356" y="-2016952"/>
          <a:ext cx="1406812" cy="5440718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Coltivazione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, lungo il filare, di </a:t>
          </a: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leguminose auto-riseminanti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 a basso fabbisogno idrico e nell’interfilare di un miscuglio di </a:t>
          </a: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specie erbacee</a:t>
          </a:r>
          <a:endParaRPr lang="it-IT" sz="15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3060404" y="68675"/>
        <a:ext cx="5372043" cy="1269462"/>
      </dsp:txXfrm>
    </dsp:sp>
    <dsp:sp modelId="{4C7D5395-6201-4F66-9C38-5B966A083CB8}">
      <dsp:nvSpPr>
        <dsp:cNvPr id="0" name=""/>
        <dsp:cNvSpPr/>
      </dsp:nvSpPr>
      <dsp:spPr>
        <a:xfrm>
          <a:off x="0" y="13681"/>
          <a:ext cx="3060403" cy="1381535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GESTIONE DEL SUOLO</a:t>
          </a:r>
          <a:endParaRPr lang="it-IT" sz="24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67441" y="81122"/>
        <a:ext cx="2925521" cy="1246653"/>
      </dsp:txXfrm>
    </dsp:sp>
    <dsp:sp modelId="{65AC6C3F-89A1-4FC4-A77F-1269411EAC2F}">
      <dsp:nvSpPr>
        <dsp:cNvPr id="0" name=""/>
        <dsp:cNvSpPr/>
      </dsp:nvSpPr>
      <dsp:spPr>
        <a:xfrm rot="5400000">
          <a:off x="5017738" y="-335334"/>
          <a:ext cx="1526048" cy="5440718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Mantenimento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 di un’</a:t>
          </a: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elevata area fogliare 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ritardando, in maniera mirata, gli interventi di cimatura e defogliazione nel periodo primaverile e nella prima parte del periodo estivo, quando la disponibilità idrica non è limitante</a:t>
          </a:r>
          <a:endParaRPr lang="it-IT" sz="1800" b="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3060403" y="1696497"/>
        <a:ext cx="5366222" cy="1377056"/>
      </dsp:txXfrm>
    </dsp:sp>
    <dsp:sp modelId="{645735CD-1910-4D8A-B607-1224EB7011DB}">
      <dsp:nvSpPr>
        <dsp:cNvPr id="0" name=""/>
        <dsp:cNvSpPr/>
      </dsp:nvSpPr>
      <dsp:spPr>
        <a:xfrm>
          <a:off x="0" y="1634725"/>
          <a:ext cx="3060403" cy="1500599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GESTIONE DELLA CHIOMA</a:t>
          </a:r>
          <a:endParaRPr lang="it-IT" sz="24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73253" y="1707978"/>
        <a:ext cx="2913897" cy="1354093"/>
      </dsp:txXfrm>
    </dsp:sp>
    <dsp:sp modelId="{58610B42-1967-4904-BED5-DA892D5B9072}">
      <dsp:nvSpPr>
        <dsp:cNvPr id="0" name=""/>
        <dsp:cNvSpPr/>
      </dsp:nvSpPr>
      <dsp:spPr>
        <a:xfrm rot="5400000">
          <a:off x="5017738" y="1404859"/>
          <a:ext cx="1526048" cy="5440718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Riduzione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 degli effetti negativi dovuti a </a:t>
          </a:r>
          <a:r>
            <a:rPr lang="it-IT" sz="1800" b="1" kern="1200" dirty="0" smtClean="0">
              <a:solidFill>
                <a:schemeClr val="tx2"/>
              </a:solidFill>
              <a:latin typeface="Century Schoolbook" pitchFamily="18" charset="0"/>
            </a:rPr>
            <a:t>stress idrici, termici e luminosi</a:t>
          </a:r>
          <a:r>
            <a:rPr lang="it-IT" sz="1800" b="0" kern="1200" dirty="0" smtClean="0">
              <a:solidFill>
                <a:schemeClr val="tx2"/>
              </a:solidFill>
              <a:latin typeface="Century Schoolbook" pitchFamily="18" charset="0"/>
            </a:rPr>
            <a:t> che si verificano piuttosto frequentemente nei vigneti della Regione</a:t>
          </a:r>
          <a:endParaRPr lang="it-IT" sz="1800" b="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3060403" y="3436690"/>
        <a:ext cx="5366222" cy="1377056"/>
      </dsp:txXfrm>
    </dsp:sp>
    <dsp:sp modelId="{0D2C10E0-2C19-4D85-81DF-404964248D5E}">
      <dsp:nvSpPr>
        <dsp:cNvPr id="0" name=""/>
        <dsp:cNvSpPr/>
      </dsp:nvSpPr>
      <dsp:spPr>
        <a:xfrm>
          <a:off x="0" y="3374918"/>
          <a:ext cx="3060403" cy="1500599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IMPIEGO DEL CAOLINO</a:t>
          </a:r>
          <a:endParaRPr lang="it-IT" sz="2400" b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73253" y="3448171"/>
        <a:ext cx="2913897" cy="13540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3556996" y="-908225"/>
          <a:ext cx="4464489" cy="6280953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Sostanza organica ed analisi chimico-fisiche del suolo annuali, nel filare e nell’interfilare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Respirazione del suolo e delle sue componenti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Temperatura ed umidità del suolo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Scambi gassosi del </a:t>
          </a:r>
          <a:r>
            <a:rPr lang="it-IT" sz="1800" kern="1200" dirty="0" err="1" smtClean="0">
              <a:solidFill>
                <a:schemeClr val="tx2"/>
              </a:solidFill>
              <a:latin typeface="Century Schoolbook" pitchFamily="18" charset="0"/>
            </a:rPr>
            <a:t>cotico</a:t>
          </a: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 erboso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Grado di copertura del suolo da parte delle essenze erbacee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Composizione floristica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Biomassa prodotta dalle essenze erbacee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2648764" y="217945"/>
        <a:ext cx="6063015" cy="4028613"/>
      </dsp:txXfrm>
    </dsp:sp>
    <dsp:sp modelId="{4C7D5395-6201-4F66-9C38-5B966A083CB8}">
      <dsp:nvSpPr>
        <dsp:cNvPr id="0" name=""/>
        <dsp:cNvSpPr/>
      </dsp:nvSpPr>
      <dsp:spPr>
        <a:xfrm>
          <a:off x="0" y="1638871"/>
          <a:ext cx="2637653" cy="1266678"/>
        </a:xfrm>
        <a:prstGeom prst="roundRect">
          <a:avLst/>
        </a:prstGeom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b="1" kern="1200" dirty="0" smtClean="0">
            <a:solidFill>
              <a:schemeClr val="tx2"/>
            </a:solidFill>
            <a:latin typeface="Century Schoolbook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RILIEVI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i="1" kern="1200" dirty="0" smtClean="0">
              <a:solidFill>
                <a:schemeClr val="tx2"/>
              </a:solidFill>
              <a:latin typeface="Century Schoolbook" pitchFamily="18" charset="0"/>
            </a:rPr>
            <a:t>A cura di </a:t>
          </a:r>
          <a:r>
            <a:rPr lang="it-IT" sz="1500" b="0" i="1" kern="1200" dirty="0" err="1" smtClean="0">
              <a:solidFill>
                <a:schemeClr val="tx2"/>
              </a:solidFill>
              <a:latin typeface="Century Schoolbook" pitchFamily="18" charset="0"/>
            </a:rPr>
            <a:t>Unibo</a:t>
          </a:r>
          <a:r>
            <a:rPr lang="it-IT" sz="1500" b="0" i="1" kern="1200" dirty="0" smtClean="0">
              <a:solidFill>
                <a:schemeClr val="tx2"/>
              </a:solidFill>
              <a:latin typeface="Century Schoolbook" pitchFamily="18" charset="0"/>
            </a:rPr>
            <a:t>, in collaborazione con ASTRA e CRPV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b="1" kern="1200" dirty="0" smtClean="0">
            <a:solidFill>
              <a:schemeClr val="tx2"/>
            </a:solidFill>
            <a:latin typeface="Century Schoolbook" pitchFamily="18" charset="0"/>
          </a:endParaRPr>
        </a:p>
      </dsp:txBody>
      <dsp:txXfrm>
        <a:off x="61834" y="1700705"/>
        <a:ext cx="2513985" cy="11430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3588633" y="-944235"/>
          <a:ext cx="4392481" cy="6280953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Scambi gassosi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Analisi fogliari vite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Rilievi </a:t>
          </a:r>
          <a:r>
            <a:rPr lang="it-IT" sz="1800" kern="1200" dirty="0" err="1" smtClean="0">
              <a:solidFill>
                <a:schemeClr val="tx2"/>
              </a:solidFill>
              <a:latin typeface="Century Schoolbook" pitchFamily="18" charset="0"/>
            </a:rPr>
            <a:t>fitoiatrici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Legno di potatura e indice di </a:t>
          </a:r>
          <a:r>
            <a:rPr lang="it-IT" sz="1800" kern="1200" dirty="0" err="1" smtClean="0">
              <a:solidFill>
                <a:schemeClr val="tx2"/>
              </a:solidFill>
              <a:latin typeface="Century Schoolbook" pitchFamily="18" charset="0"/>
            </a:rPr>
            <a:t>Ravaz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Peso e numero di grappoli alla vendemmia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Curva di maturazione (contenuto zuccherino, acidità totale, </a:t>
          </a:r>
          <a:r>
            <a:rPr lang="it-IT" sz="1800" kern="1200" dirty="0" err="1" smtClean="0">
              <a:solidFill>
                <a:schemeClr val="tx2"/>
              </a:solidFill>
              <a:latin typeface="Century Schoolbook" pitchFamily="18" charset="0"/>
            </a:rPr>
            <a:t>pH</a:t>
          </a: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 e peso medio degli acini)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kern="1200" dirty="0" smtClean="0">
              <a:solidFill>
                <a:schemeClr val="tx2"/>
              </a:solidFill>
              <a:latin typeface="Century Schoolbook" pitchFamily="18" charset="0"/>
            </a:rPr>
            <a:t>Monitoraggio anomalie di maturazione (scottature da sole, avvizzimento e disidratazione della bacca e disseccamento del rachide)</a:t>
          </a:r>
          <a:endParaRPr lang="it-IT" sz="180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2644398" y="214423"/>
        <a:ext cx="6066530" cy="3963635"/>
      </dsp:txXfrm>
    </dsp:sp>
    <dsp:sp modelId="{4C7D5395-6201-4F66-9C38-5B966A083CB8}">
      <dsp:nvSpPr>
        <dsp:cNvPr id="0" name=""/>
        <dsp:cNvSpPr/>
      </dsp:nvSpPr>
      <dsp:spPr>
        <a:xfrm>
          <a:off x="0" y="1612438"/>
          <a:ext cx="2637653" cy="1246248"/>
        </a:xfrm>
        <a:prstGeom prst="roundRect">
          <a:avLst/>
        </a:prstGeom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b="1" kern="1200" dirty="0" smtClean="0">
            <a:solidFill>
              <a:schemeClr val="tx2"/>
            </a:solidFill>
            <a:latin typeface="Century Schoolbook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2"/>
              </a:solidFill>
              <a:latin typeface="Century Schoolbook" pitchFamily="18" charset="0"/>
            </a:rPr>
            <a:t>RILIEVI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i="1" kern="1200" dirty="0" smtClean="0">
              <a:solidFill>
                <a:schemeClr val="tx2"/>
              </a:solidFill>
              <a:latin typeface="Century Schoolbook" pitchFamily="18" charset="0"/>
            </a:rPr>
            <a:t>A cura di UNIBO, in collaborazione con ASTRA e CRPV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b="1" kern="1200" dirty="0" smtClean="0">
            <a:solidFill>
              <a:schemeClr val="tx2"/>
            </a:solidFill>
            <a:latin typeface="Century Schoolbook" pitchFamily="18" charset="0"/>
          </a:endParaRPr>
        </a:p>
      </dsp:txBody>
      <dsp:txXfrm>
        <a:off x="60837" y="1673275"/>
        <a:ext cx="2515979" cy="11245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D14A9-0B13-4636-9209-04AE063455E6}">
      <dsp:nvSpPr>
        <dsp:cNvPr id="0" name=""/>
        <dsp:cNvSpPr/>
      </dsp:nvSpPr>
      <dsp:spPr>
        <a:xfrm>
          <a:off x="0" y="111641"/>
          <a:ext cx="6357981" cy="752454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PRODUZIONE DELL’UVA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2"/>
              </a:solidFill>
              <a:latin typeface="Century Schoolbook" pitchFamily="18" charset="0"/>
            </a:rPr>
            <a:t>Prodotti fertilizzanti (rilascio in atmosfera di N2O con effetto serra 300 volte superiore alla CO2), combustione di gasolio e prodotti fitosanitari</a:t>
          </a:r>
          <a:endParaRPr lang="it-IT" sz="1500" b="0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36732" y="148373"/>
        <a:ext cx="6284517" cy="678990"/>
      </dsp:txXfrm>
    </dsp:sp>
    <dsp:sp modelId="{482B4649-B739-48BC-9A3F-429EA85ED18B}">
      <dsp:nvSpPr>
        <dsp:cNvPr id="0" name=""/>
        <dsp:cNvSpPr/>
      </dsp:nvSpPr>
      <dsp:spPr>
        <a:xfrm>
          <a:off x="0" y="1048416"/>
          <a:ext cx="6357981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CANTINA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2"/>
              </a:solidFill>
              <a:latin typeface="Century Schoolbook" pitchFamily="18" charset="0"/>
            </a:rPr>
            <a:t>Consumi energetici, materiale per produzione ed imbottigliamento del vino (bottiglia di vetro, tappi)</a:t>
          </a:r>
        </a:p>
      </dsp:txBody>
      <dsp:txXfrm>
        <a:off x="39186" y="1087602"/>
        <a:ext cx="6279609" cy="724365"/>
      </dsp:txXfrm>
    </dsp:sp>
    <dsp:sp modelId="{B3389166-82E9-4067-A5B4-DE426B0760C7}">
      <dsp:nvSpPr>
        <dsp:cNvPr id="0" name=""/>
        <dsp:cNvSpPr/>
      </dsp:nvSpPr>
      <dsp:spPr>
        <a:xfrm>
          <a:off x="0" y="2035473"/>
          <a:ext cx="6357981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TRASPORTO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2"/>
              </a:solidFill>
              <a:latin typeface="Century Schoolbook" pitchFamily="18" charset="0"/>
            </a:rPr>
            <a:t>Consumi di gasolio ed energia per conservazione e trasporto del vino </a:t>
          </a:r>
        </a:p>
      </dsp:txBody>
      <dsp:txXfrm>
        <a:off x="39186" y="2074659"/>
        <a:ext cx="6279609" cy="724365"/>
      </dsp:txXfrm>
    </dsp:sp>
    <dsp:sp modelId="{25A43BD2-A75D-4B40-97CC-57593F6549CA}">
      <dsp:nvSpPr>
        <dsp:cNvPr id="0" name=""/>
        <dsp:cNvSpPr/>
      </dsp:nvSpPr>
      <dsp:spPr>
        <a:xfrm>
          <a:off x="0" y="3022531"/>
          <a:ext cx="6357981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FINE VITA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2"/>
              </a:solidFill>
              <a:latin typeface="Century Schoolbook" pitchFamily="18" charset="0"/>
            </a:rPr>
            <a:t>Smaltimento della confezione (% discarica e % riciclo)</a:t>
          </a:r>
        </a:p>
      </dsp:txBody>
      <dsp:txXfrm>
        <a:off x="39186" y="3061717"/>
        <a:ext cx="6279609" cy="7243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D14A9-0B13-4636-9209-04AE063455E6}">
      <dsp:nvSpPr>
        <dsp:cNvPr id="0" name=""/>
        <dsp:cNvSpPr/>
      </dsp:nvSpPr>
      <dsp:spPr>
        <a:xfrm>
          <a:off x="0" y="20593"/>
          <a:ext cx="3816424" cy="646519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1) Articoli tecnici</a:t>
          </a:r>
          <a:endParaRPr lang="it-IT" sz="2000" b="0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31560" y="52153"/>
        <a:ext cx="3753304" cy="583399"/>
      </dsp:txXfrm>
    </dsp:sp>
    <dsp:sp modelId="{482B4649-B739-48BC-9A3F-429EA85ED18B}">
      <dsp:nvSpPr>
        <dsp:cNvPr id="0" name=""/>
        <dsp:cNvSpPr/>
      </dsp:nvSpPr>
      <dsp:spPr>
        <a:xfrm>
          <a:off x="0" y="851432"/>
          <a:ext cx="3816424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2) Visite guidate</a:t>
          </a:r>
        </a:p>
      </dsp:txBody>
      <dsp:txXfrm>
        <a:off x="39186" y="890618"/>
        <a:ext cx="3738052" cy="724365"/>
      </dsp:txXfrm>
    </dsp:sp>
    <dsp:sp modelId="{B3389166-82E9-4067-A5B4-DE426B0760C7}">
      <dsp:nvSpPr>
        <dsp:cNvPr id="0" name=""/>
        <dsp:cNvSpPr/>
      </dsp:nvSpPr>
      <dsp:spPr>
        <a:xfrm>
          <a:off x="0" y="1838490"/>
          <a:ext cx="3816424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3) Incontri tecnici</a:t>
          </a:r>
        </a:p>
      </dsp:txBody>
      <dsp:txXfrm>
        <a:off x="39186" y="1877676"/>
        <a:ext cx="3738052" cy="724365"/>
      </dsp:txXfrm>
    </dsp:sp>
    <dsp:sp modelId="{25A43BD2-A75D-4B40-97CC-57593F6549CA}">
      <dsp:nvSpPr>
        <dsp:cNvPr id="0" name=""/>
        <dsp:cNvSpPr/>
      </dsp:nvSpPr>
      <dsp:spPr>
        <a:xfrm>
          <a:off x="0" y="2840600"/>
          <a:ext cx="3816424" cy="80273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>
              <a:solidFill>
                <a:schemeClr val="tx2"/>
              </a:solidFill>
              <a:latin typeface="Century Schoolbook" pitchFamily="18" charset="0"/>
            </a:rPr>
            <a:t>4) Portale CRPV</a:t>
          </a:r>
        </a:p>
      </dsp:txBody>
      <dsp:txXfrm>
        <a:off x="39186" y="2879786"/>
        <a:ext cx="3738052" cy="7243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D03A2-96EB-4C9F-BDDF-D8E5A2167875}">
      <dsp:nvSpPr>
        <dsp:cNvPr id="0" name=""/>
        <dsp:cNvSpPr/>
      </dsp:nvSpPr>
      <dsp:spPr>
        <a:xfrm rot="5400000">
          <a:off x="4572192" y="-1666933"/>
          <a:ext cx="1236287" cy="4885022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err="1" smtClean="0">
              <a:solidFill>
                <a:schemeClr val="tx2"/>
              </a:solidFill>
              <a:latin typeface="Century Schoolbook" pitchFamily="18" charset="0"/>
            </a:rPr>
            <a:t>DOTT</a:t>
          </a: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. GIOVANNI NIGRO </a:t>
          </a: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(CRPV)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2747825" y="217785"/>
        <a:ext cx="4824671" cy="1115585"/>
      </dsp:txXfrm>
    </dsp:sp>
    <dsp:sp modelId="{7508D6ED-E9F7-4F9B-8FCC-47018F128A4F}">
      <dsp:nvSpPr>
        <dsp:cNvPr id="0" name=""/>
        <dsp:cNvSpPr/>
      </dsp:nvSpPr>
      <dsp:spPr>
        <a:xfrm>
          <a:off x="0" y="2898"/>
          <a:ext cx="2747825" cy="1545359"/>
        </a:xfrm>
        <a:prstGeom prst="roundRect">
          <a:avLst/>
        </a:prstGeom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tx2"/>
              </a:solidFill>
              <a:latin typeface="Century Schoolbook" pitchFamily="18" charset="0"/>
            </a:rPr>
            <a:t>Responsabile del piano</a:t>
          </a:r>
          <a:endParaRPr lang="it-IT" sz="2000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75438" y="78336"/>
        <a:ext cx="2596949" cy="1394483"/>
      </dsp:txXfrm>
    </dsp:sp>
    <dsp:sp modelId="{B07BFA7F-79B4-4030-9118-5296DB5FF226}">
      <dsp:nvSpPr>
        <dsp:cNvPr id="0" name=""/>
        <dsp:cNvSpPr/>
      </dsp:nvSpPr>
      <dsp:spPr>
        <a:xfrm rot="5400000">
          <a:off x="4572192" y="-44305"/>
          <a:ext cx="1236287" cy="4885022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PROF. ADAMO DOMENICO ROMBOLÀ </a:t>
          </a: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(UNIBO)</a:t>
          </a:r>
          <a:endParaRPr lang="it-IT" sz="1500" i="1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2"/>
              </a:solidFill>
              <a:latin typeface="Century Schoolbook" pitchFamily="18" charset="0"/>
            </a:rPr>
            <a:t>PROF. ETTORE CAPRI </a:t>
          </a: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(UCSC)</a:t>
          </a:r>
          <a:endParaRPr lang="it-IT" sz="1500" i="1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2747825" y="1840413"/>
        <a:ext cx="4824671" cy="1115585"/>
      </dsp:txXfrm>
    </dsp:sp>
    <dsp:sp modelId="{D9A51B64-73A4-437F-869F-DEA515518A51}">
      <dsp:nvSpPr>
        <dsp:cNvPr id="0" name=""/>
        <dsp:cNvSpPr/>
      </dsp:nvSpPr>
      <dsp:spPr>
        <a:xfrm>
          <a:off x="0" y="1625525"/>
          <a:ext cx="2747825" cy="1545359"/>
        </a:xfrm>
        <a:prstGeom prst="roundRect">
          <a:avLst/>
        </a:prstGeom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tx2"/>
              </a:solidFill>
              <a:latin typeface="Century Schoolbook" pitchFamily="18" charset="0"/>
            </a:rPr>
            <a:t>Responsabili scientifici</a:t>
          </a:r>
          <a:endParaRPr lang="it-IT" sz="2000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75438" y="1700963"/>
        <a:ext cx="2596949" cy="1394483"/>
      </dsp:txXfrm>
    </dsp:sp>
    <dsp:sp modelId="{A8CB5172-5452-4C64-A39C-51D90C080C5A}">
      <dsp:nvSpPr>
        <dsp:cNvPr id="0" name=""/>
        <dsp:cNvSpPr/>
      </dsp:nvSpPr>
      <dsp:spPr>
        <a:xfrm rot="5400000">
          <a:off x="3858465" y="2134829"/>
          <a:ext cx="2653604" cy="4880252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CC0099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CRPV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ASTRA Innovazione e sviluppo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Gruppo Cantine Riunite &amp; </a:t>
          </a:r>
          <a:r>
            <a:rPr lang="it-IT" sz="1500" kern="1200" dirty="0" err="1" smtClean="0">
              <a:solidFill>
                <a:schemeClr val="tx2"/>
              </a:solidFill>
              <a:latin typeface="Century Schoolbook" pitchFamily="18" charset="0"/>
            </a:rPr>
            <a:t>CIV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Gruppo CEVICO 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Gruppo CAVIRO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Cantina sociale di San Martino in Rio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Azienda agricola “Silvia Manzoni”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Azienda agricola “Podere della Rosa”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Azienda agricola “OVI DINA” 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UNIBO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2"/>
              </a:solidFill>
              <a:latin typeface="Century Schoolbook" pitchFamily="18" charset="0"/>
            </a:rPr>
            <a:t>UCSC</a:t>
          </a:r>
          <a:endParaRPr lang="it-IT" sz="1500" kern="1200" dirty="0">
            <a:solidFill>
              <a:schemeClr val="tx2"/>
            </a:solidFill>
            <a:latin typeface="Century Schoolbook" pitchFamily="18" charset="0"/>
          </a:endParaRPr>
        </a:p>
      </dsp:txBody>
      <dsp:txXfrm rot="-5400000">
        <a:off x="2745141" y="3377691"/>
        <a:ext cx="4750714" cy="2394528"/>
      </dsp:txXfrm>
    </dsp:sp>
    <dsp:sp modelId="{0A6145F6-6517-4F42-9890-35CB0B1E52EC}">
      <dsp:nvSpPr>
        <dsp:cNvPr id="0" name=""/>
        <dsp:cNvSpPr/>
      </dsp:nvSpPr>
      <dsp:spPr>
        <a:xfrm>
          <a:off x="0" y="3802275"/>
          <a:ext cx="2745141" cy="1545359"/>
        </a:xfrm>
        <a:prstGeom prst="roundRect">
          <a:avLst/>
        </a:prstGeom>
        <a:gradFill rotWithShape="0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25400" cap="flat" cmpd="sng" algn="ctr">
          <a:solidFill>
            <a:srgbClr val="CC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tx2"/>
              </a:solidFill>
              <a:latin typeface="Century Schoolbook" pitchFamily="18" charset="0"/>
            </a:rPr>
            <a:t>Unità operative coinvolte</a:t>
          </a:r>
          <a:endParaRPr lang="it-IT" sz="2000" kern="1200" dirty="0">
            <a:solidFill>
              <a:schemeClr val="tx2"/>
            </a:solidFill>
            <a:latin typeface="Century Schoolbook" pitchFamily="18" charset="0"/>
          </a:endParaRPr>
        </a:p>
      </dsp:txBody>
      <dsp:txXfrm>
        <a:off x="75438" y="3877713"/>
        <a:ext cx="2594265" cy="1394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B4C16-FC62-4511-8FE4-E3AEB4003A36}" type="datetimeFigureOut">
              <a:rPr lang="it-IT" smtClean="0"/>
              <a:t>06/09/2016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F81E4-63C0-4385-958E-BEB657329B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249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F81E4-63C0-4385-958E-BEB657329BC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806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F81E4-63C0-4385-958E-BEB657329BC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391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F81E4-63C0-4385-958E-BEB657329BC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631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DD143-FEA2-4646-876E-12CB7BE297AB}" type="datetimeFigureOut">
              <a:rPr lang="it-IT" smtClean="0"/>
              <a:pPr/>
              <a:t>06/09/2016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431540" y="1710754"/>
            <a:ext cx="8280920" cy="926158"/>
          </a:xfrm>
        </p:spPr>
        <p:txBody>
          <a:bodyPr>
            <a:noAutofit/>
          </a:bodyPr>
          <a:lstStyle/>
          <a:p>
            <a:pPr algn="ctr"/>
            <a:r>
              <a:rPr lang="it-IT" sz="2400" dirty="0" smtClean="0">
                <a:solidFill>
                  <a:schemeClr val="tx2"/>
                </a:solidFill>
                <a:latin typeface="Century Schoolbook" pitchFamily="18" charset="0"/>
              </a:rPr>
              <a:t>CONSERVAZIONE E SEQUESTRO DEL CARBONIO IN VITIVINICOLTURA</a:t>
            </a:r>
            <a:endParaRPr lang="it-IT" sz="24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pic>
        <p:nvPicPr>
          <p:cNvPr id="7" name="Immagine 6" descr="logo_CRPV3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285728"/>
            <a:ext cx="3048000" cy="939800"/>
          </a:xfrm>
          <a:prstGeom prst="rect">
            <a:avLst/>
          </a:prstGeom>
        </p:spPr>
      </p:pic>
      <p:sp>
        <p:nvSpPr>
          <p:cNvPr id="5" name="Titolo 3"/>
          <p:cNvSpPr txBox="1">
            <a:spLocks/>
          </p:cNvSpPr>
          <p:nvPr/>
        </p:nvSpPr>
        <p:spPr>
          <a:xfrm>
            <a:off x="323528" y="2636912"/>
            <a:ext cx="8496944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schemeClr val="tx2"/>
                </a:solidFill>
                <a:latin typeface="Century Schoolbook" pitchFamily="18" charset="0"/>
                <a:ea typeface="+mj-ea"/>
                <a:cs typeface="+mj-cs"/>
              </a:rPr>
              <a:t>VALUTAZIONE DELL’IMPRONTA CARBONICA IN RELAZIONE A STRATEGIE VITICOLE AD ALTA SOSTENIBILITÀ</a:t>
            </a:r>
          </a:p>
        </p:txBody>
      </p:sp>
      <p:sp>
        <p:nvSpPr>
          <p:cNvPr id="6" name="Titolo 3"/>
          <p:cNvSpPr txBox="1">
            <a:spLocks/>
          </p:cNvSpPr>
          <p:nvPr/>
        </p:nvSpPr>
        <p:spPr>
          <a:xfrm>
            <a:off x="2411760" y="4951114"/>
            <a:ext cx="4320480" cy="926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 smtClean="0">
                <a:solidFill>
                  <a:schemeClr val="tx2"/>
                </a:solidFill>
                <a:latin typeface="Century Schoolbook" pitchFamily="18" charset="0"/>
              </a:rPr>
              <a:t>PSR Emilia-Romagna 2015-2020</a:t>
            </a:r>
          </a:p>
          <a:p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FOCUS AREA 5E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21439" y="67271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187623" y="2025715"/>
            <a:ext cx="6986865" cy="323165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2) SCAMBI GASSOSI DEL COTICO ERBOSO</a:t>
            </a:r>
            <a:endParaRPr lang="it-IT" sz="15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2468384" y="3068960"/>
            <a:ext cx="4207232" cy="1554272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COMPONENTE RADICALE</a:t>
            </a:r>
          </a:p>
          <a:p>
            <a:pPr lvl="0" algn="ctr"/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A</a:t>
            </a:r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nalizzatore 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di gas CPY-4 (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Canopy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Assimilation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Chamber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) in abbinamento con gli analizzatori EGM e CIRAS che comprendono sensori per la misurazione di temperatura dell’aria e la PAR (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Photosynthetically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Active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Radiation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). 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1078568" y="5013176"/>
            <a:ext cx="6986865" cy="323165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3) SCAMBI GASSOSI DELLA CHIOMA</a:t>
            </a:r>
            <a:endParaRPr lang="it-IT" sz="15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2468384" y="6093296"/>
            <a:ext cx="4207232" cy="323165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Li-COR</a:t>
            </a:r>
            <a:endParaRPr lang="it-IT" sz="1600" dirty="0">
              <a:solidFill>
                <a:schemeClr val="tx1"/>
              </a:solidFill>
              <a:latin typeface="Century Schoolbook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205434" y="1052736"/>
            <a:ext cx="6986865" cy="70788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La VALUTAZIONE DELL’IMPRONTA CARBONICA avverrà considerando:</a:t>
            </a:r>
            <a:endParaRPr lang="it-IT" sz="20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4384951" y="2467698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/>
          <p:cNvSpPr/>
          <p:nvPr/>
        </p:nvSpPr>
        <p:spPr>
          <a:xfrm>
            <a:off x="4384951" y="5420026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568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8568" y="231612"/>
            <a:ext cx="6986865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2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Metodo LCA applicato ad una tipologia di prodotto</a:t>
            </a:r>
            <a:endParaRPr lang="it-IT" sz="20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078568" y="1340768"/>
            <a:ext cx="6986865" cy="1477328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METODO LCA</a:t>
            </a:r>
          </a:p>
          <a:p>
            <a:pPr algn="ctr"/>
            <a:r>
              <a:rPr lang="it-IT" sz="1500" u="sng" dirty="0" smtClean="0">
                <a:solidFill>
                  <a:schemeClr val="tx2"/>
                </a:solidFill>
                <a:latin typeface="Century Schoolbook" pitchFamily="18" charset="0"/>
              </a:rPr>
              <a:t>PROCEDURA STANDARDIZZATA CHE PERMETTE DI REGISTRARE, QUANTIFICARE E VALUTARE GLI IMPATTI AMBIENTALI CONNESSI AD UN PRODOTTO.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Si considera l’intero ciclo di vita del processo (estrazione e trasporto materie prime, fabbricazione, trasporto, distribuzione, uso, riuso, riciclo e smaltimento finale).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78568" y="3212976"/>
            <a:ext cx="6986865" cy="2862322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ISO TS 14067:2013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Modalità di comunicazione al pubblico dei risultati dell’analisi regolamentando in modo chiaro e definito come la comunicazione può essere effettuata e quali elementi di trasparenza deve obbligatoriamente contenere.</a:t>
            </a:r>
          </a:p>
          <a:p>
            <a:pPr algn="ctr"/>
            <a:endParaRPr lang="it-IT" sz="1500" dirty="0" smtClean="0">
              <a:solidFill>
                <a:schemeClr val="tx2"/>
              </a:solidFill>
              <a:latin typeface="Century Schoolbook" pitchFamily="18" charset="0"/>
            </a:endParaRPr>
          </a:p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CFP-PCR</a:t>
            </a:r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 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(CFP: Product </a:t>
            </a:r>
            <a:r>
              <a:rPr lang="it-IT" sz="1500" dirty="0" err="1" smtClean="0">
                <a:solidFill>
                  <a:schemeClr val="tx2"/>
                </a:solidFill>
                <a:latin typeface="Century Schoolbook" pitchFamily="18" charset="0"/>
              </a:rPr>
              <a:t>Category</a:t>
            </a:r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500" dirty="0" err="1" smtClean="0">
                <a:solidFill>
                  <a:schemeClr val="tx2"/>
                </a:solidFill>
                <a:latin typeface="Century Schoolbook" pitchFamily="18" charset="0"/>
              </a:rPr>
              <a:t>Rules</a:t>
            </a:r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) 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Realizzazione degli studi in modo tale da armonizzare il metodo di analisi utilizzato, all’interno dello stesso settore merceologico.</a:t>
            </a:r>
          </a:p>
          <a:p>
            <a:pPr algn="ctr"/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ISO TS 14067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Certificazione da parte di ente terzo (processo e dati certificati).</a:t>
            </a:r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683568" y="1161619"/>
            <a:ext cx="7704856" cy="3231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LE EMISSIONI VERRANNO DUNQUE ANALIZZATE NELLE SEGUENTI FASI</a:t>
            </a:r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graphicFrame>
        <p:nvGraphicFramePr>
          <p:cNvPr id="8" name="Diagramma 7"/>
          <p:cNvGraphicFramePr/>
          <p:nvPr>
            <p:extLst>
              <p:ext uri="{D42A27DB-BD31-4B8C-83A1-F6EECF244321}">
                <p14:modId xmlns:p14="http://schemas.microsoft.com/office/powerpoint/2010/main" val="1912387098"/>
              </p:ext>
            </p:extLst>
          </p:nvPr>
        </p:nvGraphicFramePr>
        <p:xfrm>
          <a:off x="1393009" y="2089918"/>
          <a:ext cx="6357982" cy="3931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1078568" y="231612"/>
            <a:ext cx="6986865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2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Metodo LCA applicato all’indicatore ARIA di prodotto</a:t>
            </a:r>
            <a:endParaRPr lang="it-IT" sz="20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4384951" y="1603602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412000" y="6165304"/>
            <a:ext cx="4320000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i="1" dirty="0" smtClean="0">
                <a:solidFill>
                  <a:schemeClr val="tx2"/>
                </a:solidFill>
                <a:latin typeface="Century Schoolbook" pitchFamily="18" charset="0"/>
              </a:rPr>
              <a:t>A cura di UCSC, UNIBO, CRPV e ASTRA</a:t>
            </a:r>
            <a:endParaRPr lang="it-IT" i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429747" y="260648"/>
            <a:ext cx="6284507" cy="1008112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CC009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0" tIns="57150" rIns="57150" bIns="571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b="1" dirty="0" smtClean="0">
                <a:solidFill>
                  <a:schemeClr val="tx2"/>
                </a:solidFill>
                <a:latin typeface="Century Schoolbook" pitchFamily="18" charset="0"/>
              </a:rPr>
              <a:t>3</a:t>
            </a:r>
            <a:r>
              <a:rPr lang="it-IT" b="1" kern="1200" dirty="0" smtClean="0">
                <a:solidFill>
                  <a:schemeClr val="tx2"/>
                </a:solidFill>
                <a:latin typeface="Century Schoolbook" pitchFamily="18" charset="0"/>
              </a:rPr>
              <a:t>) PIANO DI DIVULGAZIONE E TRASFERIMENTO DEI RISULTATI E IMPLEMENTAZIONE DELLA RETE PEI</a:t>
            </a:r>
            <a:endParaRPr lang="it-IT" b="1" i="1" kern="1200" dirty="0" smtClean="0">
              <a:solidFill>
                <a:schemeClr val="tx2"/>
              </a:solidFill>
              <a:latin typeface="Century Schoolbook" pitchFamily="18" charset="0"/>
            </a:endParaRPr>
          </a:p>
        </p:txBody>
      </p:sp>
      <p:graphicFrame>
        <p:nvGraphicFramePr>
          <p:cNvPr id="19" name="Diagramma 18"/>
          <p:cNvGraphicFramePr/>
          <p:nvPr>
            <p:extLst>
              <p:ext uri="{D42A27DB-BD31-4B8C-83A1-F6EECF244321}">
                <p14:modId xmlns:p14="http://schemas.microsoft.com/office/powerpoint/2010/main" val="2409447660"/>
              </p:ext>
            </p:extLst>
          </p:nvPr>
        </p:nvGraphicFramePr>
        <p:xfrm>
          <a:off x="2663788" y="2017910"/>
          <a:ext cx="3816424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27684" y="116632"/>
            <a:ext cx="5688632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GRUPPO OPERATIVO</a:t>
            </a:r>
          </a:p>
        </p:txBody>
      </p:sp>
      <p:pic>
        <p:nvPicPr>
          <p:cNvPr id="6" name="Picture 23" descr="logo%20RER%20media%20r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50041" y="2158844"/>
            <a:ext cx="2514362" cy="72650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4932040" y="5879013"/>
            <a:ext cx="3024336" cy="646331"/>
          </a:xfrm>
          <a:prstGeom prst="rect">
            <a:avLst/>
          </a:prstGeom>
          <a:solidFill>
            <a:schemeClr val="lt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tx2"/>
                </a:solidFill>
                <a:latin typeface="Century Schoolbook" pitchFamily="18" charset="0"/>
              </a:rPr>
              <a:t>Durata: 3 anni</a:t>
            </a:r>
          </a:p>
          <a:p>
            <a:pPr algn="ctr"/>
            <a:r>
              <a:rPr lang="it-IT" b="1" dirty="0" smtClean="0">
                <a:solidFill>
                  <a:schemeClr val="tx2"/>
                </a:solidFill>
                <a:latin typeface="Century Schoolbook" pitchFamily="18" charset="0"/>
              </a:rPr>
              <a:t>luglio 2016 – luglio 2019 </a:t>
            </a:r>
          </a:p>
        </p:txBody>
      </p:sp>
      <p:pic>
        <p:nvPicPr>
          <p:cNvPr id="10" name="Immagine 9" descr="logo_CRPV3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44" y="2132856"/>
            <a:ext cx="2099828" cy="782374"/>
          </a:xfrm>
          <a:prstGeom prst="rect">
            <a:avLst/>
          </a:prstGeom>
        </p:spPr>
      </p:pic>
      <p:pic>
        <p:nvPicPr>
          <p:cNvPr id="11" name="Picture 2" descr="Astra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0300" y="2094843"/>
            <a:ext cx="2002516" cy="9993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4" name="Picture 2" descr="https://www.cbs-xerox.com/images/reference/cevic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678" y="938846"/>
            <a:ext cx="2088066" cy="804743"/>
          </a:xfrm>
          <a:prstGeom prst="rect">
            <a:avLst/>
          </a:prstGeom>
          <a:noFill/>
        </p:spPr>
      </p:pic>
      <p:pic>
        <p:nvPicPr>
          <p:cNvPr id="3076" name="Picture 4" descr="http://www.lambrusco.net/assets/Uploads/logo-cantine-riunite-civ.jpg"/>
          <p:cNvPicPr>
            <a:picLocks noChangeAspect="1" noChangeArrowheads="1"/>
          </p:cNvPicPr>
          <p:nvPr/>
        </p:nvPicPr>
        <p:blipFill>
          <a:blip r:embed="rId6" cstate="print"/>
          <a:srcRect t="30240" b="31961"/>
          <a:stretch>
            <a:fillRect/>
          </a:stretch>
        </p:blipFill>
        <p:spPr bwMode="auto">
          <a:xfrm>
            <a:off x="4860032" y="908720"/>
            <a:ext cx="1728192" cy="939068"/>
          </a:xfrm>
          <a:prstGeom prst="rect">
            <a:avLst/>
          </a:prstGeom>
          <a:noFill/>
        </p:spPr>
      </p:pic>
      <p:pic>
        <p:nvPicPr>
          <p:cNvPr id="3078" name="Picture 6" descr="https://image.jimcdn.com/app/cms/image/transf/dimension=386x10000:format=png/path/sa8a6ee40e913df88/image/if7ba783bc09607ec/version/1415692825/imag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99792" y="908720"/>
            <a:ext cx="1800200" cy="932746"/>
          </a:xfrm>
          <a:prstGeom prst="rect">
            <a:avLst/>
          </a:prstGeom>
          <a:noFill/>
        </p:spPr>
      </p:pic>
      <p:sp>
        <p:nvSpPr>
          <p:cNvPr id="27" name="CasellaDiTesto 26"/>
          <p:cNvSpPr txBox="1"/>
          <p:nvPr/>
        </p:nvSpPr>
        <p:spPr>
          <a:xfrm>
            <a:off x="3450041" y="4726958"/>
            <a:ext cx="2514362" cy="784830"/>
          </a:xfrm>
          <a:prstGeom prst="rect">
            <a:avLst/>
          </a:prstGeom>
          <a:ln>
            <a:solidFill>
              <a:srgbClr val="CC00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Azienda agricola </a:t>
            </a:r>
          </a:p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Podere della Rosa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Sogliano al Rubicone (FC)</a:t>
            </a:r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467544" y="4725144"/>
            <a:ext cx="2787726" cy="784830"/>
          </a:xfrm>
          <a:prstGeom prst="rect">
            <a:avLst/>
          </a:prstGeom>
          <a:ln>
            <a:solidFill>
              <a:srgbClr val="CC00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Azienda agricola</a:t>
            </a:r>
          </a:p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Silvia Manzoni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Imola (BO)</a:t>
            </a:r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547664" y="5733256"/>
            <a:ext cx="3024336" cy="1015663"/>
          </a:xfrm>
          <a:prstGeom prst="rect">
            <a:avLst/>
          </a:prstGeom>
          <a:solidFill>
            <a:schemeClr val="lt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Costo complessivo: 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€ 187.185,49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Contributo ammesso:   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€ 187.066,64</a:t>
            </a:r>
          </a:p>
        </p:txBody>
      </p:sp>
      <p:pic>
        <p:nvPicPr>
          <p:cNvPr id="13314" name="Picture 2" descr="https://upload.wikimedia.org/wikipedia/commons/0/09/Sigillo_alma_mater_studiorum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87824" y="3140968"/>
            <a:ext cx="1152128" cy="1152128"/>
          </a:xfrm>
          <a:prstGeom prst="rect">
            <a:avLst/>
          </a:prstGeom>
          <a:noFill/>
        </p:spPr>
      </p:pic>
      <p:pic>
        <p:nvPicPr>
          <p:cNvPr id="13316" name="Picture 4" descr="https://upload.wikimedia.org/wikipedia/it/b/bf/Stemma_UCSC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60032" y="3068960"/>
            <a:ext cx="1428750" cy="1428750"/>
          </a:xfrm>
          <a:prstGeom prst="rect">
            <a:avLst/>
          </a:prstGeom>
          <a:noFill/>
        </p:spPr>
      </p:pic>
      <p:sp>
        <p:nvSpPr>
          <p:cNvPr id="20" name="CasellaDiTesto 19"/>
          <p:cNvSpPr txBox="1"/>
          <p:nvPr/>
        </p:nvSpPr>
        <p:spPr>
          <a:xfrm>
            <a:off x="6300192" y="4727702"/>
            <a:ext cx="2205781" cy="784830"/>
          </a:xfrm>
          <a:prstGeom prst="rect">
            <a:avLst/>
          </a:prstGeom>
          <a:ln>
            <a:solidFill>
              <a:srgbClr val="CC00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Azienda agricola </a:t>
            </a:r>
          </a:p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Ovi Dina</a:t>
            </a:r>
          </a:p>
          <a:p>
            <a:pPr algn="ctr"/>
            <a:r>
              <a:rPr lang="it-IT" sz="1500" dirty="0" smtClean="0">
                <a:solidFill>
                  <a:schemeClr val="tx2"/>
                </a:solidFill>
                <a:latin typeface="Century Schoolbook" pitchFamily="18" charset="0"/>
              </a:rPr>
              <a:t>Rio Saliceto (RE)</a:t>
            </a:r>
            <a:endParaRPr lang="it-IT" sz="15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pic>
        <p:nvPicPr>
          <p:cNvPr id="1026" name="Picture 2" descr="Risultati immagini per cavir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879254"/>
            <a:ext cx="185737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1641819341"/>
              </p:ext>
            </p:extLst>
          </p:nvPr>
        </p:nvGraphicFramePr>
        <p:xfrm>
          <a:off x="755576" y="476672"/>
          <a:ext cx="76328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907704" y="2492896"/>
            <a:ext cx="5143536" cy="461665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GRAZIE DELL’ATTENZIONE</a:t>
            </a:r>
          </a:p>
        </p:txBody>
      </p:sp>
      <p:pic>
        <p:nvPicPr>
          <p:cNvPr id="5" name="Immagine 4" descr="logo_CRPV3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5661248"/>
            <a:ext cx="3048000" cy="93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2393141" y="3399383"/>
            <a:ext cx="4357718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OBIETTIVO SPECIFICO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4315" y="1167423"/>
            <a:ext cx="8215370" cy="1938992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Realizzazione di un </a:t>
            </a:r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SISTEMA INTEGRATO</a:t>
            </a:r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 in cui la </a:t>
            </a:r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GESTIONE ALTAMENTE SOSTENIBILE</a:t>
            </a:r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 del suolo e della chioma del vigneto è accompagnata ad un costante, rapido e semplice </a:t>
            </a:r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MONITORAGGIO</a:t>
            </a:r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 dell’efficienza del sistema nella </a:t>
            </a:r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RIDUZIONE DELL’EMISSIONE DI GAS SERRA</a:t>
            </a:r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 nonché ad un’immediata visibilità dei risultati ottenuti ed accessibilità alle innovative tecniche di gestione impiegate</a:t>
            </a:r>
            <a:endParaRPr lang="it-IT" sz="20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393141" y="359510"/>
            <a:ext cx="4357718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OBIETTIVO GENERALE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64315" y="4293096"/>
            <a:ext cx="8215370" cy="1323439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2000" dirty="0">
                <a:solidFill>
                  <a:schemeClr val="tx2"/>
                </a:solidFill>
                <a:latin typeface="Century Schoolbook" pitchFamily="18" charset="0"/>
              </a:rPr>
              <a:t>Realizzazione di un </a:t>
            </a:r>
            <a:r>
              <a:rPr lang="it-IT" sz="2000" b="1" dirty="0">
                <a:solidFill>
                  <a:schemeClr val="tx2"/>
                </a:solidFill>
                <a:latin typeface="Century Schoolbook" pitchFamily="18" charset="0"/>
              </a:rPr>
              <a:t>ECOSISTEMA VIGNETO </a:t>
            </a:r>
            <a:r>
              <a:rPr lang="it-IT" sz="2000" dirty="0">
                <a:solidFill>
                  <a:schemeClr val="tx2"/>
                </a:solidFill>
                <a:latin typeface="Century Schoolbook" pitchFamily="18" charset="0"/>
              </a:rPr>
              <a:t>in equilibrio, in cui gli input che maggiormente incidono sull’impronta carbonica siano ridotti, l’efficienza migliorata e sia razionalizzato l’impiego delle risorse naturali, in particolare dell’acqua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000232" y="519063"/>
            <a:ext cx="5143536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CONTENUTO DEL LAVORO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017324437"/>
              </p:ext>
            </p:extLst>
          </p:nvPr>
        </p:nvGraphicFramePr>
        <p:xfrm>
          <a:off x="1393009" y="1585862"/>
          <a:ext cx="6357982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1393010" y="588202"/>
            <a:ext cx="6357981" cy="752566"/>
          </a:xfrm>
          <a:prstGeom prst="round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CC0099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90000"/>
              <a:hueOff val="0"/>
              <a:satOff val="0"/>
              <a:lumOff val="0"/>
              <a:alphaOff val="-26667"/>
            </a:schemeClr>
          </a:fillRef>
          <a:effectRef idx="0">
            <a:schemeClr val="accent6">
              <a:alpha val="90000"/>
              <a:hueOff val="0"/>
              <a:satOff val="0"/>
              <a:lumOff val="0"/>
              <a:alphaOff val="-26667"/>
            </a:schemeClr>
          </a:effectRef>
          <a:fontRef idx="minor">
            <a:schemeClr val="lt1"/>
          </a:fontRef>
        </p:style>
      </p:sp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1431545124"/>
              </p:ext>
            </p:extLst>
          </p:nvPr>
        </p:nvGraphicFramePr>
        <p:xfrm>
          <a:off x="321439" y="1556792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ttangolo 1"/>
          <p:cNvSpPr/>
          <p:nvPr/>
        </p:nvSpPr>
        <p:spPr>
          <a:xfrm>
            <a:off x="1547664" y="635876"/>
            <a:ext cx="6048671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b="1" dirty="0">
                <a:solidFill>
                  <a:schemeClr val="tx2"/>
                </a:solidFill>
                <a:latin typeface="Century Schoolbook" pitchFamily="18" charset="0"/>
              </a:rPr>
              <a:t>2) SPECIFICHE AZIONI LEGATE ALLA REALIZZAZIONE DEL PIANO (AZIONE 1 E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1439" y="188640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2600915909"/>
              </p:ext>
            </p:extLst>
          </p:nvPr>
        </p:nvGraphicFramePr>
        <p:xfrm>
          <a:off x="321439" y="1564050"/>
          <a:ext cx="8501122" cy="488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539552" y="1496978"/>
            <a:ext cx="8136904" cy="707886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Individuazione di </a:t>
            </a:r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TRE AREE VITICOLE </a:t>
            </a:r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rappresentative della Regione Emilia-Romagna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9" name="Freccia in giù 8"/>
          <p:cNvSpPr/>
          <p:nvPr/>
        </p:nvSpPr>
        <p:spPr>
          <a:xfrm rot="1487817">
            <a:off x="3237575" y="2402931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 rot="19827695">
            <a:off x="5254215" y="2406702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331640" y="3212976"/>
            <a:ext cx="2880320" cy="646331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AZIENDALE </a:t>
            </a:r>
          </a:p>
          <a:p>
            <a:pPr lvl="0" algn="ctr"/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Gestione aziendale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788024" y="3212976"/>
            <a:ext cx="2880320" cy="892552"/>
          </a:xfrm>
          <a:prstGeom prst="rect">
            <a:avLst/>
          </a:prstGeom>
          <a:solidFill>
            <a:schemeClr val="bg1"/>
          </a:solidFill>
          <a:ln w="25400"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HSVS</a:t>
            </a:r>
          </a:p>
          <a:p>
            <a:pPr lvl="0" algn="ctr"/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Sistema Viticolo Altamente Sostenibile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21439" y="188640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80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644334935"/>
              </p:ext>
            </p:extLst>
          </p:nvPr>
        </p:nvGraphicFramePr>
        <p:xfrm>
          <a:off x="107141" y="1484784"/>
          <a:ext cx="892971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2987824" y="1628800"/>
            <a:ext cx="864096" cy="3231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SUOLO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987824" y="3789040"/>
            <a:ext cx="1836204" cy="3231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COTICO ERBOSO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21439" y="188640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833751556"/>
              </p:ext>
            </p:extLst>
          </p:nvPr>
        </p:nvGraphicFramePr>
        <p:xfrm>
          <a:off x="107141" y="1556792"/>
          <a:ext cx="892971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3005944" y="1700808"/>
            <a:ext cx="799120" cy="3231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VITE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005944" y="3573016"/>
            <a:ext cx="608248" cy="32316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UVA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21439" y="188640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4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/>
          <p:cNvSpPr txBox="1"/>
          <p:nvPr/>
        </p:nvSpPr>
        <p:spPr>
          <a:xfrm>
            <a:off x="1187624" y="1052736"/>
            <a:ext cx="6986865" cy="70788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tx2"/>
                </a:solidFill>
                <a:latin typeface="Century Schoolbook" pitchFamily="18" charset="0"/>
              </a:rPr>
              <a:t>La VALUTAZIONE DELL’IMPRONTA CARBONICA avverrà considerando:</a:t>
            </a:r>
            <a:endParaRPr lang="it-IT" sz="20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21439" y="67271"/>
            <a:ext cx="8501122" cy="769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2000" dirty="0" smtClean="0">
                <a:solidFill>
                  <a:schemeClr val="tx2"/>
                </a:solidFill>
                <a:latin typeface="Century Schoolbook" pitchFamily="18" charset="0"/>
              </a:rPr>
              <a:t>Effetti di diverse strategie di gestione del vigneto sul sequestro di carbonio</a:t>
            </a:r>
            <a:endParaRPr lang="it-IT" sz="20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1187624" y="2060848"/>
            <a:ext cx="6986865" cy="553998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chemeClr val="tx2"/>
                </a:solidFill>
                <a:latin typeface="Century Schoolbook" pitchFamily="18" charset="0"/>
              </a:rPr>
              <a:t>1) RESPIRAZIONE DELLE COMPONENTI DEL SUOLO, NEL FILARE E NELL’INTERFILARE</a:t>
            </a:r>
            <a:endParaRPr lang="it-IT" sz="15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187624" y="3573016"/>
            <a:ext cx="2799927" cy="1554272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u="sng" dirty="0" smtClean="0">
                <a:solidFill>
                  <a:schemeClr val="tx2"/>
                </a:solidFill>
                <a:latin typeface="Century Schoolbook" pitchFamily="18" charset="0"/>
              </a:rPr>
              <a:t>COMPONENTE RADICALE</a:t>
            </a:r>
          </a:p>
          <a:p>
            <a:pPr algn="ctr"/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SRC-1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Soil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Respiration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Chamber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compatibile con gli analizzatori CIRAS-1 e CIRAS-2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Portable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r>
              <a:rPr lang="it-IT" sz="1600" dirty="0" err="1">
                <a:solidFill>
                  <a:schemeClr val="tx2"/>
                </a:solidFill>
                <a:latin typeface="Century Schoolbook" pitchFamily="18" charset="0"/>
              </a:rPr>
              <a:t>Photosynthesis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 </a:t>
            </a:r>
            <a:endParaRPr lang="it-IT" sz="15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4681056" y="3501008"/>
            <a:ext cx="3890521" cy="3031599"/>
          </a:xfrm>
          <a:prstGeom prst="rect">
            <a:avLst/>
          </a:prstGeom>
          <a:solidFill>
            <a:schemeClr val="bg1"/>
          </a:solidFill>
          <a:ln>
            <a:solidFill>
              <a:srgbClr val="CC00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u="sng" dirty="0" smtClean="0">
                <a:solidFill>
                  <a:schemeClr val="tx2"/>
                </a:solidFill>
                <a:latin typeface="Century Schoolbook" pitchFamily="18" charset="0"/>
              </a:rPr>
              <a:t>COMPONENTE MICROBICA</a:t>
            </a:r>
          </a:p>
          <a:p>
            <a:pPr lvl="0" algn="ctr"/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Utilizzo 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di trincee rivestite in tessuto geotessile resistente alle radici ma permeabile ad acqua e gas. </a:t>
            </a:r>
            <a:endParaRPr lang="it-IT" sz="1600" dirty="0" smtClean="0">
              <a:solidFill>
                <a:schemeClr val="tx2"/>
              </a:solidFill>
              <a:latin typeface="Century Schoolbook" pitchFamily="18" charset="0"/>
            </a:endParaRPr>
          </a:p>
          <a:p>
            <a:pPr lvl="0" algn="ctr"/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Le 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trincee verranno quindi riempite con il suolo. In ogni trincea saranno interrati parzialmente collari in PVC. </a:t>
            </a:r>
            <a:endParaRPr lang="it-IT" sz="1600" dirty="0" smtClean="0">
              <a:solidFill>
                <a:schemeClr val="tx2"/>
              </a:solidFill>
              <a:latin typeface="Century Schoolbook" pitchFamily="18" charset="0"/>
            </a:endParaRPr>
          </a:p>
          <a:p>
            <a:pPr lvl="0" algn="ctr"/>
            <a:r>
              <a:rPr lang="it-IT" sz="1600" dirty="0" smtClean="0">
                <a:solidFill>
                  <a:schemeClr val="tx2"/>
                </a:solidFill>
                <a:latin typeface="Century Schoolbook" pitchFamily="18" charset="0"/>
              </a:rPr>
              <a:t>Nella </a:t>
            </a:r>
            <a:r>
              <a:rPr lang="it-IT" sz="1600" dirty="0">
                <a:solidFill>
                  <a:schemeClr val="tx2"/>
                </a:solidFill>
                <a:latin typeface="Century Schoolbook" pitchFamily="18" charset="0"/>
              </a:rPr>
              <a:t>parte interrata saranno creati fori di 0,8 cm di diametro, così da non ostacolare la diffusione orizzontale del gas nel suolo e permettere la ricrescita delle radici fini nei primi centimetri </a:t>
            </a:r>
            <a:endParaRPr lang="it-IT" sz="1100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25" name="Freccia in giù 24"/>
          <p:cNvSpPr/>
          <p:nvPr/>
        </p:nvSpPr>
        <p:spPr>
          <a:xfrm rot="1487817">
            <a:off x="2947783" y="2834979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giù 25"/>
          <p:cNvSpPr/>
          <p:nvPr/>
        </p:nvSpPr>
        <p:spPr>
          <a:xfrm rot="19827695">
            <a:off x="5466920" y="2838750"/>
            <a:ext cx="374099" cy="529254"/>
          </a:xfrm>
          <a:prstGeom prst="downArrow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297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</TotalTime>
  <Words>1059</Words>
  <Application>Microsoft Office PowerPoint</Application>
  <PresentationFormat>Presentazione su schermo (4:3)</PresentationFormat>
  <Paragraphs>147</Paragraphs>
  <Slides>16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  <vt:variant>
        <vt:lpstr>Presentazioni personalizzate</vt:lpstr>
      </vt:variant>
      <vt:variant>
        <vt:i4>1</vt:i4>
      </vt:variant>
    </vt:vector>
  </HeadingPairs>
  <TitlesOfParts>
    <vt:vector size="21" baseType="lpstr">
      <vt:lpstr>Arial</vt:lpstr>
      <vt:lpstr>Calibri</vt:lpstr>
      <vt:lpstr>Century Schoolbook</vt:lpstr>
      <vt:lpstr>Tema di Office</vt:lpstr>
      <vt:lpstr>CONSERVAZIONE E SEQUESTRO DEL CARBONIO IN VITIVINICOLTURA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personalizzata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Varietà resistenti per una viticoltura sostenibile</dc:title>
  <dc:creator>Valued Acer Customer</dc:creator>
  <cp:lastModifiedBy>Giovanni Nigro</cp:lastModifiedBy>
  <cp:revision>248</cp:revision>
  <dcterms:created xsi:type="dcterms:W3CDTF">2016-05-17T11:45:59Z</dcterms:created>
  <dcterms:modified xsi:type="dcterms:W3CDTF">2016-09-06T12:36:57Z</dcterms:modified>
</cp:coreProperties>
</file>